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07" r:id="rId3"/>
    <p:sldId id="257" r:id="rId4"/>
    <p:sldId id="258" r:id="rId5"/>
    <p:sldId id="259" r:id="rId6"/>
    <p:sldId id="318" r:id="rId7"/>
    <p:sldId id="319" r:id="rId8"/>
    <p:sldId id="338" r:id="rId9"/>
    <p:sldId id="339" r:id="rId10"/>
    <p:sldId id="320" r:id="rId11"/>
    <p:sldId id="321" r:id="rId12"/>
    <p:sldId id="322" r:id="rId13"/>
    <p:sldId id="327" r:id="rId14"/>
    <p:sldId id="328" r:id="rId15"/>
    <p:sldId id="329" r:id="rId16"/>
    <p:sldId id="330" r:id="rId17"/>
    <p:sldId id="260" r:id="rId18"/>
    <p:sldId id="261" r:id="rId19"/>
    <p:sldId id="262" r:id="rId20"/>
    <p:sldId id="263" r:id="rId21"/>
    <p:sldId id="264" r:id="rId22"/>
    <p:sldId id="265" r:id="rId23"/>
    <p:sldId id="266" r:id="rId24"/>
    <p:sldId id="267" r:id="rId25"/>
    <p:sldId id="312" r:id="rId26"/>
    <p:sldId id="311" r:id="rId27"/>
    <p:sldId id="313" r:id="rId28"/>
    <p:sldId id="314" r:id="rId29"/>
    <p:sldId id="315" r:id="rId30"/>
    <p:sldId id="316" r:id="rId31"/>
    <p:sldId id="317" r:id="rId32"/>
    <p:sldId id="348" r:id="rId33"/>
    <p:sldId id="349" r:id="rId34"/>
    <p:sldId id="350" r:id="rId35"/>
    <p:sldId id="351" r:id="rId36"/>
    <p:sldId id="340" r:id="rId37"/>
    <p:sldId id="341" r:id="rId38"/>
    <p:sldId id="342" r:id="rId39"/>
    <p:sldId id="343" r:id="rId40"/>
    <p:sldId id="344" r:id="rId41"/>
    <p:sldId id="345" r:id="rId42"/>
    <p:sldId id="346" r:id="rId43"/>
    <p:sldId id="268" r:id="rId44"/>
    <p:sldId id="323" r:id="rId45"/>
    <p:sldId id="324" r:id="rId46"/>
    <p:sldId id="325" r:id="rId47"/>
    <p:sldId id="326" r:id="rId48"/>
    <p:sldId id="269" r:id="rId49"/>
    <p:sldId id="270" r:id="rId50"/>
    <p:sldId id="271" r:id="rId51"/>
    <p:sldId id="272" r:id="rId52"/>
    <p:sldId id="273" r:id="rId53"/>
    <p:sldId id="274" r:id="rId54"/>
    <p:sldId id="275" r:id="rId55"/>
    <p:sldId id="276" r:id="rId56"/>
    <p:sldId id="277" r:id="rId57"/>
    <p:sldId id="278" r:id="rId58"/>
    <p:sldId id="279" r:id="rId59"/>
    <p:sldId id="280" r:id="rId60"/>
    <p:sldId id="281" r:id="rId61"/>
    <p:sldId id="282" r:id="rId62"/>
    <p:sldId id="283" r:id="rId63"/>
    <p:sldId id="284" r:id="rId64"/>
    <p:sldId id="285" r:id="rId65"/>
    <p:sldId id="286" r:id="rId66"/>
    <p:sldId id="287" r:id="rId67"/>
    <p:sldId id="288" r:id="rId68"/>
    <p:sldId id="289" r:id="rId69"/>
    <p:sldId id="290" r:id="rId70"/>
    <p:sldId id="291" r:id="rId71"/>
    <p:sldId id="292" r:id="rId72"/>
    <p:sldId id="293" r:id="rId73"/>
    <p:sldId id="294" r:id="rId74"/>
    <p:sldId id="295" r:id="rId75"/>
    <p:sldId id="331" r:id="rId76"/>
    <p:sldId id="332" r:id="rId77"/>
    <p:sldId id="333" r:id="rId78"/>
    <p:sldId id="334" r:id="rId79"/>
    <p:sldId id="336" r:id="rId80"/>
    <p:sldId id="337" r:id="rId81"/>
    <p:sldId id="347" r:id="rId82"/>
    <p:sldId id="296" r:id="rId83"/>
    <p:sldId id="297" r:id="rId84"/>
    <p:sldId id="298" r:id="rId85"/>
    <p:sldId id="299"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745BAF-E91C-4224-8D98-965DC78EE578}"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647F-1299-460F-A984-CF6745691A9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876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745BAF-E91C-4224-8D98-965DC78EE578}"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647F-1299-460F-A984-CF6745691A9B}" type="slidenum">
              <a:rPr lang="en-US" smtClean="0"/>
              <a:t>‹#›</a:t>
            </a:fld>
            <a:endParaRPr lang="en-US"/>
          </a:p>
        </p:txBody>
      </p:sp>
    </p:spTree>
    <p:extLst>
      <p:ext uri="{BB962C8B-B14F-4D97-AF65-F5344CB8AC3E}">
        <p14:creationId xmlns:p14="http://schemas.microsoft.com/office/powerpoint/2010/main" val="2366213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745BAF-E91C-4224-8D98-965DC78EE578}"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647F-1299-460F-A984-CF6745691A9B}" type="slidenum">
              <a:rPr lang="en-US" smtClean="0"/>
              <a:t>‹#›</a:t>
            </a:fld>
            <a:endParaRPr lang="en-US"/>
          </a:p>
        </p:txBody>
      </p:sp>
    </p:spTree>
    <p:extLst>
      <p:ext uri="{BB962C8B-B14F-4D97-AF65-F5344CB8AC3E}">
        <p14:creationId xmlns:p14="http://schemas.microsoft.com/office/powerpoint/2010/main" val="45495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745BAF-E91C-4224-8D98-965DC78EE578}"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647F-1299-460F-A984-CF6745691A9B}" type="slidenum">
              <a:rPr lang="en-US" smtClean="0"/>
              <a:t>‹#›</a:t>
            </a:fld>
            <a:endParaRPr lang="en-US"/>
          </a:p>
        </p:txBody>
      </p:sp>
    </p:spTree>
    <p:extLst>
      <p:ext uri="{BB962C8B-B14F-4D97-AF65-F5344CB8AC3E}">
        <p14:creationId xmlns:p14="http://schemas.microsoft.com/office/powerpoint/2010/main" val="238603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745BAF-E91C-4224-8D98-965DC78EE578}"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647F-1299-460F-A984-CF6745691A9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49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745BAF-E91C-4224-8D98-965DC78EE578}"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647F-1299-460F-A984-CF6745691A9B}" type="slidenum">
              <a:rPr lang="en-US" smtClean="0"/>
              <a:t>‹#›</a:t>
            </a:fld>
            <a:endParaRPr lang="en-US"/>
          </a:p>
        </p:txBody>
      </p:sp>
    </p:spTree>
    <p:extLst>
      <p:ext uri="{BB962C8B-B14F-4D97-AF65-F5344CB8AC3E}">
        <p14:creationId xmlns:p14="http://schemas.microsoft.com/office/powerpoint/2010/main" val="83240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745BAF-E91C-4224-8D98-965DC78EE578}" type="datetimeFigureOut">
              <a:rPr lang="en-US" smtClean="0"/>
              <a:t>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647F-1299-460F-A984-CF6745691A9B}" type="slidenum">
              <a:rPr lang="en-US" smtClean="0"/>
              <a:t>‹#›</a:t>
            </a:fld>
            <a:endParaRPr lang="en-US"/>
          </a:p>
        </p:txBody>
      </p:sp>
    </p:spTree>
    <p:extLst>
      <p:ext uri="{BB962C8B-B14F-4D97-AF65-F5344CB8AC3E}">
        <p14:creationId xmlns:p14="http://schemas.microsoft.com/office/powerpoint/2010/main" val="1123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745BAF-E91C-4224-8D98-965DC78EE578}" type="datetimeFigureOut">
              <a:rPr lang="en-US" smtClean="0"/>
              <a:t>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647F-1299-460F-A984-CF6745691A9B}" type="slidenum">
              <a:rPr lang="en-US" smtClean="0"/>
              <a:t>‹#›</a:t>
            </a:fld>
            <a:endParaRPr lang="en-US"/>
          </a:p>
        </p:txBody>
      </p:sp>
    </p:spTree>
    <p:extLst>
      <p:ext uri="{BB962C8B-B14F-4D97-AF65-F5344CB8AC3E}">
        <p14:creationId xmlns:p14="http://schemas.microsoft.com/office/powerpoint/2010/main" val="3041180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745BAF-E91C-4224-8D98-965DC78EE578}" type="datetimeFigureOut">
              <a:rPr lang="en-US" smtClean="0"/>
              <a:t>11/1/2020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69F647F-1299-460F-A984-CF6745691A9B}" type="slidenum">
              <a:rPr lang="en-US" smtClean="0"/>
              <a:t>‹#›</a:t>
            </a:fld>
            <a:endParaRPr lang="en-US"/>
          </a:p>
        </p:txBody>
      </p:sp>
    </p:spTree>
    <p:extLst>
      <p:ext uri="{BB962C8B-B14F-4D97-AF65-F5344CB8AC3E}">
        <p14:creationId xmlns:p14="http://schemas.microsoft.com/office/powerpoint/2010/main" val="86987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745BAF-E91C-4224-8D98-965DC78EE578}" type="datetimeFigureOut">
              <a:rPr lang="en-US" smtClean="0"/>
              <a:t>11/1/2020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69F647F-1299-460F-A984-CF6745691A9B}" type="slidenum">
              <a:rPr lang="en-US" smtClean="0"/>
              <a:t>‹#›</a:t>
            </a:fld>
            <a:endParaRPr lang="en-US"/>
          </a:p>
        </p:txBody>
      </p:sp>
    </p:spTree>
    <p:extLst>
      <p:ext uri="{BB962C8B-B14F-4D97-AF65-F5344CB8AC3E}">
        <p14:creationId xmlns:p14="http://schemas.microsoft.com/office/powerpoint/2010/main" val="257910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745BAF-E91C-4224-8D98-965DC78EE578}"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647F-1299-460F-A984-CF6745691A9B}" type="slidenum">
              <a:rPr lang="en-US" smtClean="0"/>
              <a:t>‹#›</a:t>
            </a:fld>
            <a:endParaRPr lang="en-US"/>
          </a:p>
        </p:txBody>
      </p:sp>
    </p:spTree>
    <p:extLst>
      <p:ext uri="{BB962C8B-B14F-4D97-AF65-F5344CB8AC3E}">
        <p14:creationId xmlns:p14="http://schemas.microsoft.com/office/powerpoint/2010/main" val="14531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745BAF-E91C-4224-8D98-965DC78EE578}" type="datetimeFigureOut">
              <a:rPr lang="en-US" smtClean="0"/>
              <a:t>11/1/2020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69F647F-1299-460F-A984-CF6745691A9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3819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DEVELOPMENT AND INHERITANCE</a:t>
            </a:r>
            <a:endParaRPr lang="en-US" dirty="0"/>
          </a:p>
        </p:txBody>
      </p:sp>
      <p:sp>
        <p:nvSpPr>
          <p:cNvPr id="3" name="Subtitle 2"/>
          <p:cNvSpPr>
            <a:spLocks noGrp="1"/>
          </p:cNvSpPr>
          <p:nvPr>
            <p:ph type="subTitle" idx="1"/>
          </p:nvPr>
        </p:nvSpPr>
        <p:spPr/>
        <p:txBody>
          <a:bodyPr/>
          <a:lstStyle/>
          <a:p>
            <a:r>
              <a:rPr lang="en-US" dirty="0" smtClean="0"/>
              <a:t>DEVELOPMENT AND INHERITANCE</a:t>
            </a:r>
            <a:endParaRPr lang="en-US" dirty="0"/>
          </a:p>
        </p:txBody>
      </p:sp>
    </p:spTree>
    <p:extLst>
      <p:ext uri="{BB962C8B-B14F-4D97-AF65-F5344CB8AC3E}">
        <p14:creationId xmlns:p14="http://schemas.microsoft.com/office/powerpoint/2010/main" val="1745075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
            </a:r>
            <a:br>
              <a:rPr lang="en-US" dirty="0" smtClean="0"/>
            </a:br>
            <a:r>
              <a:rPr lang="en-US" dirty="0"/>
              <a:t/>
            </a:r>
            <a:br>
              <a:rPr lang="en-US" dirty="0"/>
            </a:br>
            <a:r>
              <a:rPr lang="en-US" sz="4000" dirty="0" smtClean="0"/>
              <a:t>TRANSVERSE SECTION OF TRILAMINAR EMBRYONIC DISC,ABOUT 16 DAYS AFTER FERTILIZATION</a:t>
            </a:r>
            <a:endParaRPr lang="en-US" sz="4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2216727"/>
            <a:ext cx="10058400" cy="3616037"/>
          </a:xfrm>
        </p:spPr>
      </p:pic>
    </p:spTree>
    <p:extLst>
      <p:ext uri="{BB962C8B-B14F-4D97-AF65-F5344CB8AC3E}">
        <p14:creationId xmlns:p14="http://schemas.microsoft.com/office/powerpoint/2010/main" val="3263273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DORSAL AND PARTIAL SECTIONAL VIEWS OF TRILAMINAR EMBRYONIC DISC,ABOUT 16 DAYS AFTER FERTILIZATION.</a:t>
            </a:r>
            <a:endParaRPr lang="en-US" sz="4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5673" y="1846263"/>
            <a:ext cx="7536872" cy="4291301"/>
          </a:xfrm>
        </p:spPr>
      </p:pic>
    </p:spTree>
    <p:extLst>
      <p:ext uri="{BB962C8B-B14F-4D97-AF65-F5344CB8AC3E}">
        <p14:creationId xmlns:p14="http://schemas.microsoft.com/office/powerpoint/2010/main" val="1407843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SAGITTAL SECTION OF TRILAMINAR EMBRYONIC DISC,ABOUT 16 DAYS AFTER FERTILIZATION</a:t>
            </a:r>
            <a:endParaRPr lang="en-US" sz="4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2036" y="1846263"/>
            <a:ext cx="6412342" cy="4305155"/>
          </a:xfrm>
        </p:spPr>
      </p:pic>
    </p:spTree>
    <p:extLst>
      <p:ext uri="{BB962C8B-B14F-4D97-AF65-F5344CB8AC3E}">
        <p14:creationId xmlns:p14="http://schemas.microsoft.com/office/powerpoint/2010/main" val="3052655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NEURULATION AND THE DEVELOPMENT OF SOMITES- </a:t>
            </a:r>
            <a:r>
              <a:rPr lang="en-US" dirty="0" smtClean="0"/>
              <a:t>TRANSVERSE SECTIONS</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5891" y="2092036"/>
            <a:ext cx="8007927" cy="3920837"/>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578" y="2866946"/>
            <a:ext cx="1390844" cy="1124107"/>
          </a:xfrm>
          <a:prstGeom prst="rect">
            <a:avLst/>
          </a:prstGeom>
        </p:spPr>
      </p:pic>
    </p:spTree>
    <p:extLst>
      <p:ext uri="{BB962C8B-B14F-4D97-AF65-F5344CB8AC3E}">
        <p14:creationId xmlns:p14="http://schemas.microsoft.com/office/powerpoint/2010/main" val="4276597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NEURULATION AND THE DEVELOPMENT OF </a:t>
            </a:r>
            <a:r>
              <a:rPr lang="en-US" dirty="0" smtClean="0"/>
              <a:t>SOMITES-TRANSVERSE </a:t>
            </a:r>
            <a:r>
              <a:rPr lang="en-US" dirty="0"/>
              <a:t>SECTIONS</a:t>
            </a:r>
            <a:r>
              <a:rPr lang="en-US" dirty="0" smtClean="0"/>
              <a:t> </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9528" y="2161309"/>
            <a:ext cx="8991600" cy="3560617"/>
          </a:xfrm>
        </p:spPr>
      </p:pic>
    </p:spTree>
    <p:extLst>
      <p:ext uri="{BB962C8B-B14F-4D97-AF65-F5344CB8AC3E}">
        <p14:creationId xmlns:p14="http://schemas.microsoft.com/office/powerpoint/2010/main" val="3130875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NEURULATION AND THE DEVELOPMENT OF </a:t>
            </a:r>
            <a:r>
              <a:rPr lang="en-US" dirty="0" smtClean="0"/>
              <a:t>SOMITES-TRANSVERSE </a:t>
            </a:r>
            <a:r>
              <a:rPr lang="en-US" dirty="0"/>
              <a:t>SECTIONS</a:t>
            </a:r>
            <a:r>
              <a:rPr lang="en-US" dirty="0" smtClean="0"/>
              <a:t> </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8582" y="2119745"/>
            <a:ext cx="9185563" cy="3325091"/>
          </a:xfrm>
        </p:spPr>
      </p:pic>
    </p:spTree>
    <p:extLst>
      <p:ext uri="{BB962C8B-B14F-4D97-AF65-F5344CB8AC3E}">
        <p14:creationId xmlns:p14="http://schemas.microsoft.com/office/powerpoint/2010/main" val="3859405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NEURULATION AND THE DEVELOPMENT OF SOMITES. </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5344" y="2050473"/>
            <a:ext cx="9950335" cy="3602181"/>
          </a:xfrm>
        </p:spPr>
      </p:pic>
    </p:spTree>
    <p:extLst>
      <p:ext uri="{BB962C8B-B14F-4D97-AF65-F5344CB8AC3E}">
        <p14:creationId xmlns:p14="http://schemas.microsoft.com/office/powerpoint/2010/main" val="635210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GASTRULATION</a:t>
            </a:r>
            <a:endParaRPr lang="en-US" dirty="0"/>
          </a:p>
        </p:txBody>
      </p:sp>
      <p:sp>
        <p:nvSpPr>
          <p:cNvPr id="3" name="Content Placeholder 2"/>
          <p:cNvSpPr>
            <a:spLocks noGrp="1"/>
          </p:cNvSpPr>
          <p:nvPr>
            <p:ph idx="1"/>
          </p:nvPr>
        </p:nvSpPr>
        <p:spPr/>
        <p:txBody>
          <a:bodyPr>
            <a:noAutofit/>
          </a:bodyPr>
          <a:lstStyle/>
          <a:p>
            <a:r>
              <a:rPr lang="en-US" sz="3600" dirty="0" smtClean="0"/>
              <a:t>Invagination- process by which cells of the epiblast move inward below the primitive streak and detach from the epiblast.</a:t>
            </a:r>
          </a:p>
          <a:p>
            <a:r>
              <a:rPr lang="en-US" sz="3600" dirty="0"/>
              <a:t>S</a:t>
            </a:r>
            <a:r>
              <a:rPr lang="en-US" sz="3600" dirty="0" smtClean="0"/>
              <a:t>ome of them displace the hypoblast, forming the endoderm.</a:t>
            </a:r>
          </a:p>
          <a:p>
            <a:r>
              <a:rPr lang="en-US" sz="3600" dirty="0" smtClean="0"/>
              <a:t>Other cells remain between the epiblast and newly formed endoderm to form the mesoderm.</a:t>
            </a:r>
          </a:p>
        </p:txBody>
      </p:sp>
    </p:spTree>
    <p:extLst>
      <p:ext uri="{BB962C8B-B14F-4D97-AF65-F5344CB8AC3E}">
        <p14:creationId xmlns:p14="http://schemas.microsoft.com/office/powerpoint/2010/main" val="126538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GASTRULATION</a:t>
            </a:r>
            <a:endParaRPr lang="en-US" dirty="0"/>
          </a:p>
        </p:txBody>
      </p:sp>
      <p:sp>
        <p:nvSpPr>
          <p:cNvPr id="3" name="Content Placeholder 2"/>
          <p:cNvSpPr>
            <a:spLocks noGrp="1"/>
          </p:cNvSpPr>
          <p:nvPr>
            <p:ph idx="1"/>
          </p:nvPr>
        </p:nvSpPr>
        <p:spPr/>
        <p:txBody>
          <a:bodyPr>
            <a:noAutofit/>
          </a:bodyPr>
          <a:lstStyle/>
          <a:p>
            <a:r>
              <a:rPr lang="en-US" sz="3600" dirty="0"/>
              <a:t>Cells remaining in the epiblast then form the </a:t>
            </a:r>
            <a:r>
              <a:rPr lang="en-US" sz="3600" dirty="0" smtClean="0"/>
              <a:t>ectoderm.</a:t>
            </a:r>
          </a:p>
          <a:p>
            <a:r>
              <a:rPr lang="en-US" sz="3600" dirty="0" smtClean="0"/>
              <a:t>The ectoderm and endoderm are epithelia composed of tightly packed cells.</a:t>
            </a:r>
          </a:p>
          <a:p>
            <a:r>
              <a:rPr lang="en-US" sz="3600" dirty="0"/>
              <a:t>T</a:t>
            </a:r>
            <a:r>
              <a:rPr lang="en-US" sz="3600" dirty="0" smtClean="0"/>
              <a:t>he mesoderm is a loosely organized connective tissue (mesenchyme). </a:t>
            </a:r>
          </a:p>
          <a:p>
            <a:r>
              <a:rPr lang="en-US" sz="3600" dirty="0"/>
              <a:t>T</a:t>
            </a:r>
            <a:r>
              <a:rPr lang="en-US" sz="3600" dirty="0" smtClean="0"/>
              <a:t>he endoderm ultimately becomes the epithelial lining of the GIT, </a:t>
            </a:r>
            <a:r>
              <a:rPr lang="en-US" sz="3600" dirty="0" err="1" smtClean="0"/>
              <a:t>resp</a:t>
            </a:r>
            <a:r>
              <a:rPr lang="en-US" sz="3600" dirty="0" smtClean="0"/>
              <a:t> tract, and several other organs.  </a:t>
            </a:r>
            <a:endParaRPr lang="en-US" sz="3600" dirty="0"/>
          </a:p>
          <a:p>
            <a:endParaRPr lang="en-US" sz="3600" dirty="0"/>
          </a:p>
        </p:txBody>
      </p:sp>
    </p:spTree>
    <p:extLst>
      <p:ext uri="{BB962C8B-B14F-4D97-AF65-F5344CB8AC3E}">
        <p14:creationId xmlns:p14="http://schemas.microsoft.com/office/powerpoint/2010/main" val="2206393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GASTRULATION</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The mesoderm gives rise to muscles, bones, and other connective tissues, and the peritoneum.</a:t>
            </a:r>
          </a:p>
          <a:p>
            <a:r>
              <a:rPr lang="en-US" sz="3600" dirty="0" smtClean="0"/>
              <a:t>The ectoderm develops into the epidermis of the skin and the nervous system.</a:t>
            </a:r>
            <a:endParaRPr lang="en-US" sz="3600" dirty="0"/>
          </a:p>
          <a:p>
            <a:r>
              <a:rPr lang="en-US" sz="3600" dirty="0" smtClean="0"/>
              <a:t>About 16 days after fertilization, mesodermal cells from the primitive node migrate toward the head end of the embryo and form a hollow tube of cells in the midline called the </a:t>
            </a:r>
            <a:r>
              <a:rPr lang="en-US" sz="3600" dirty="0" err="1" smtClean="0"/>
              <a:t>notochordal</a:t>
            </a:r>
            <a:r>
              <a:rPr lang="en-US" sz="3600" dirty="0" smtClean="0"/>
              <a:t> process</a:t>
            </a:r>
            <a:endParaRPr lang="en-US" sz="3600" dirty="0"/>
          </a:p>
        </p:txBody>
      </p:sp>
    </p:spTree>
    <p:extLst>
      <p:ext uri="{BB962C8B-B14F-4D97-AF65-F5344CB8AC3E}">
        <p14:creationId xmlns:p14="http://schemas.microsoft.com/office/powerpoint/2010/main" val="1696385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THIRD WEEK OF DEVELOPMENT</a:t>
            </a:r>
            <a:endParaRPr lang="en-US" dirty="0"/>
          </a:p>
        </p:txBody>
      </p:sp>
      <p:sp>
        <p:nvSpPr>
          <p:cNvPr id="3" name="Subtitle 2"/>
          <p:cNvSpPr>
            <a:spLocks noGrp="1"/>
          </p:cNvSpPr>
          <p:nvPr>
            <p:ph type="subTitle" idx="1"/>
          </p:nvPr>
        </p:nvSpPr>
        <p:spPr/>
        <p:txBody>
          <a:bodyPr/>
          <a:lstStyle/>
          <a:p>
            <a:r>
              <a:rPr lang="en-US" dirty="0" smtClean="0"/>
              <a:t>THIRD WEEK OF DEVELOPMENT</a:t>
            </a:r>
            <a:endParaRPr lang="en-US" dirty="0"/>
          </a:p>
        </p:txBody>
      </p:sp>
    </p:spTree>
    <p:extLst>
      <p:ext uri="{BB962C8B-B14F-4D97-AF65-F5344CB8AC3E}">
        <p14:creationId xmlns:p14="http://schemas.microsoft.com/office/powerpoint/2010/main" val="656201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GASTRULATION</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By days 22–24, the </a:t>
            </a:r>
            <a:r>
              <a:rPr lang="en-US" sz="3600" dirty="0" err="1" smtClean="0"/>
              <a:t>notochordal</a:t>
            </a:r>
            <a:r>
              <a:rPr lang="en-US" sz="3600" dirty="0" smtClean="0"/>
              <a:t> process becomes a solid cylinder of cells called the notochord.</a:t>
            </a:r>
          </a:p>
          <a:p>
            <a:r>
              <a:rPr lang="en-US" sz="3600" dirty="0" smtClean="0"/>
              <a:t>Notochord plays an extremely important role in induction.</a:t>
            </a:r>
          </a:p>
          <a:p>
            <a:r>
              <a:rPr lang="en-US" sz="3600" dirty="0" smtClean="0"/>
              <a:t>Induction-the process by which one tissue (inducing tissue) stimulates the development of an adjacent unspecialized tissue (responding tissue) into a specialized one.</a:t>
            </a:r>
          </a:p>
          <a:p>
            <a:endParaRPr lang="en-US" dirty="0"/>
          </a:p>
        </p:txBody>
      </p:sp>
    </p:spTree>
    <p:extLst>
      <p:ext uri="{BB962C8B-B14F-4D97-AF65-F5344CB8AC3E}">
        <p14:creationId xmlns:p14="http://schemas.microsoft.com/office/powerpoint/2010/main" val="4103987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GASTRULATION</a:t>
            </a:r>
          </a:p>
        </p:txBody>
      </p:sp>
      <p:sp>
        <p:nvSpPr>
          <p:cNvPr id="3" name="Content Placeholder 2"/>
          <p:cNvSpPr>
            <a:spLocks noGrp="1"/>
          </p:cNvSpPr>
          <p:nvPr>
            <p:ph idx="1"/>
          </p:nvPr>
        </p:nvSpPr>
        <p:spPr/>
        <p:txBody>
          <a:bodyPr>
            <a:normAutofit/>
          </a:bodyPr>
          <a:lstStyle/>
          <a:p>
            <a:r>
              <a:rPr lang="en-US" sz="3600" dirty="0" smtClean="0"/>
              <a:t>An inducing tissue usually produces a chemical substance that inﬂuences the responding tissue. </a:t>
            </a:r>
          </a:p>
          <a:p>
            <a:r>
              <a:rPr lang="en-US" sz="3600" dirty="0" smtClean="0"/>
              <a:t>The notochord induces certain mesodermal cells to develop into the vertebral bodies. </a:t>
            </a:r>
          </a:p>
          <a:p>
            <a:r>
              <a:rPr lang="en-US" sz="3600" dirty="0" smtClean="0"/>
              <a:t>It also forms the nucleus </a:t>
            </a:r>
            <a:r>
              <a:rPr lang="en-US" sz="3600" dirty="0" err="1" smtClean="0"/>
              <a:t>pulposus</a:t>
            </a:r>
            <a:r>
              <a:rPr lang="en-US" sz="3600" dirty="0" smtClean="0"/>
              <a:t> of the intervertebral discs.</a:t>
            </a:r>
          </a:p>
          <a:p>
            <a:endParaRPr lang="en-US" sz="3600" dirty="0"/>
          </a:p>
        </p:txBody>
      </p:sp>
    </p:spTree>
    <p:extLst>
      <p:ext uri="{BB962C8B-B14F-4D97-AF65-F5344CB8AC3E}">
        <p14:creationId xmlns:p14="http://schemas.microsoft.com/office/powerpoint/2010/main" val="4170171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GASTRULATION</a:t>
            </a:r>
            <a:endParaRPr lang="en-US" dirty="0"/>
          </a:p>
        </p:txBody>
      </p:sp>
      <p:sp>
        <p:nvSpPr>
          <p:cNvPr id="3" name="Content Placeholder 2"/>
          <p:cNvSpPr>
            <a:spLocks noGrp="1"/>
          </p:cNvSpPr>
          <p:nvPr>
            <p:ph idx="1"/>
          </p:nvPr>
        </p:nvSpPr>
        <p:spPr/>
        <p:txBody>
          <a:bodyPr>
            <a:normAutofit/>
          </a:bodyPr>
          <a:lstStyle/>
          <a:p>
            <a:r>
              <a:rPr lang="en-US" sz="3600" dirty="0"/>
              <a:t>T</a:t>
            </a:r>
            <a:r>
              <a:rPr lang="en-US" sz="3600" dirty="0" smtClean="0"/>
              <a:t>wo faint depressions appear on the dorsal surface of the embryo. </a:t>
            </a:r>
          </a:p>
          <a:p>
            <a:r>
              <a:rPr lang="en-US" sz="3600" dirty="0" smtClean="0"/>
              <a:t>The structure closer to the head end is called the oropharyngeal membrane.</a:t>
            </a:r>
          </a:p>
          <a:p>
            <a:r>
              <a:rPr lang="en-US" sz="3600" dirty="0" smtClean="0"/>
              <a:t>It breaks down during the fourth week to connect the mouth cavity to the pharynx and the remainder of the gastrointestinal tract. </a:t>
            </a:r>
          </a:p>
        </p:txBody>
      </p:sp>
    </p:spTree>
    <p:extLst>
      <p:ext uri="{BB962C8B-B14F-4D97-AF65-F5344CB8AC3E}">
        <p14:creationId xmlns:p14="http://schemas.microsoft.com/office/powerpoint/2010/main" val="4158906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GASTRULATION</a:t>
            </a:r>
            <a:endParaRPr lang="en-US" dirty="0"/>
          </a:p>
        </p:txBody>
      </p:sp>
      <p:sp>
        <p:nvSpPr>
          <p:cNvPr id="3" name="Content Placeholder 2"/>
          <p:cNvSpPr>
            <a:spLocks noGrp="1"/>
          </p:cNvSpPr>
          <p:nvPr>
            <p:ph idx="1"/>
          </p:nvPr>
        </p:nvSpPr>
        <p:spPr/>
        <p:txBody>
          <a:bodyPr>
            <a:normAutofit lnSpcReduction="10000"/>
          </a:bodyPr>
          <a:lstStyle/>
          <a:p>
            <a:r>
              <a:rPr lang="en-US" sz="3600" dirty="0"/>
              <a:t>The structure </a:t>
            </a:r>
            <a:r>
              <a:rPr lang="en-US" sz="3600" dirty="0" smtClean="0"/>
              <a:t>closer </a:t>
            </a:r>
            <a:r>
              <a:rPr lang="en-US" sz="3600" dirty="0"/>
              <a:t>to the tail end is called the cloacal membrane which degenerates in the seventh week to form the openings of the anus and urinary and reproductive </a:t>
            </a:r>
            <a:r>
              <a:rPr lang="en-US" sz="3600" dirty="0" smtClean="0"/>
              <a:t>tracts.</a:t>
            </a:r>
          </a:p>
          <a:p>
            <a:r>
              <a:rPr lang="en-US" sz="3600" dirty="0" smtClean="0"/>
              <a:t>When the cloacal membrane appears, the wall of the yolk sac forms a small vascularized outpouching called the allantois that extends into the connecting stalk.</a:t>
            </a:r>
            <a:endParaRPr lang="en-US" sz="3600" dirty="0"/>
          </a:p>
          <a:p>
            <a:endParaRPr lang="en-US" dirty="0" smtClean="0"/>
          </a:p>
          <a:p>
            <a:endParaRPr lang="en-US" dirty="0"/>
          </a:p>
        </p:txBody>
      </p:sp>
    </p:spTree>
    <p:extLst>
      <p:ext uri="{BB962C8B-B14F-4D97-AF65-F5344CB8AC3E}">
        <p14:creationId xmlns:p14="http://schemas.microsoft.com/office/powerpoint/2010/main" val="930407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GASTRULATION</a:t>
            </a:r>
            <a:endParaRPr lang="en-US" dirty="0"/>
          </a:p>
        </p:txBody>
      </p:sp>
      <p:sp>
        <p:nvSpPr>
          <p:cNvPr id="3" name="Content Placeholder 2"/>
          <p:cNvSpPr>
            <a:spLocks noGrp="1"/>
          </p:cNvSpPr>
          <p:nvPr>
            <p:ph idx="1"/>
          </p:nvPr>
        </p:nvSpPr>
        <p:spPr/>
        <p:txBody>
          <a:bodyPr>
            <a:normAutofit/>
          </a:bodyPr>
          <a:lstStyle/>
          <a:p>
            <a:r>
              <a:rPr lang="en-US" sz="3600" dirty="0" smtClean="0"/>
              <a:t>Allantois does function in the early formation of blood and blood vessels, and it is associated with the development of the urinary bladder.</a:t>
            </a:r>
            <a:endParaRPr lang="en-US" sz="3600" dirty="0"/>
          </a:p>
        </p:txBody>
      </p:sp>
    </p:spTree>
    <p:extLst>
      <p:ext uri="{BB962C8B-B14F-4D97-AF65-F5344CB8AC3E}">
        <p14:creationId xmlns:p14="http://schemas.microsoft.com/office/powerpoint/2010/main" val="577927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STRUCTURES PRODUCED BY THE THREE PRIMARY GERM LAYERS.</a:t>
            </a:r>
            <a:endParaRPr lang="en-US" dirty="0"/>
          </a:p>
        </p:txBody>
      </p:sp>
      <p:sp>
        <p:nvSpPr>
          <p:cNvPr id="3" name="Subtitle 2"/>
          <p:cNvSpPr>
            <a:spLocks noGrp="1"/>
          </p:cNvSpPr>
          <p:nvPr>
            <p:ph type="subTitle" idx="1"/>
          </p:nvPr>
        </p:nvSpPr>
        <p:spPr/>
        <p:txBody>
          <a:bodyPr/>
          <a:lstStyle/>
          <a:p>
            <a:r>
              <a:rPr lang="en-US" dirty="0" smtClean="0"/>
              <a:t>STRUCTURES PRODUCED BY THE THREE PRIMARY GERM LAYERS.</a:t>
            </a:r>
            <a:endParaRPr lang="en-US" dirty="0"/>
          </a:p>
        </p:txBody>
      </p:sp>
    </p:spTree>
    <p:extLst>
      <p:ext uri="{BB962C8B-B14F-4D97-AF65-F5344CB8AC3E}">
        <p14:creationId xmlns:p14="http://schemas.microsoft.com/office/powerpoint/2010/main" val="771488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ENDODERM</a:t>
            </a:r>
            <a:endParaRPr lang="en-US" dirty="0"/>
          </a:p>
        </p:txBody>
      </p:sp>
      <p:sp>
        <p:nvSpPr>
          <p:cNvPr id="3" name="Content Placeholder 2"/>
          <p:cNvSpPr>
            <a:spLocks noGrp="1"/>
          </p:cNvSpPr>
          <p:nvPr>
            <p:ph idx="1"/>
          </p:nvPr>
        </p:nvSpPr>
        <p:spPr/>
        <p:txBody>
          <a:bodyPr>
            <a:normAutofit/>
          </a:bodyPr>
          <a:lstStyle/>
          <a:p>
            <a:r>
              <a:rPr lang="en-US" sz="3600" dirty="0" smtClean="0"/>
              <a:t>Epithelial lining of gastrointestinal tract (except the oral cavity and anal canal) and the epithelium of its glands.</a:t>
            </a:r>
          </a:p>
          <a:p>
            <a:r>
              <a:rPr lang="en-US" sz="3600" dirty="0" smtClean="0"/>
              <a:t>Epithelial lining of urinary bladder, gallbladder, and liver.</a:t>
            </a:r>
          </a:p>
          <a:p>
            <a:r>
              <a:rPr lang="en-US" sz="3600" dirty="0" smtClean="0"/>
              <a:t>Epithelial lining of pharynx, auditory (</a:t>
            </a:r>
            <a:r>
              <a:rPr lang="en-US" sz="3600" dirty="0" err="1" smtClean="0"/>
              <a:t>eustachian</a:t>
            </a:r>
            <a:r>
              <a:rPr lang="en-US" sz="3600" dirty="0" smtClean="0"/>
              <a:t>) tubes, tonsils, larynx, trachea, bronchi, and lungs.</a:t>
            </a:r>
          </a:p>
        </p:txBody>
      </p:sp>
    </p:spTree>
    <p:extLst>
      <p:ext uri="{BB962C8B-B14F-4D97-AF65-F5344CB8AC3E}">
        <p14:creationId xmlns:p14="http://schemas.microsoft.com/office/powerpoint/2010/main" val="1469917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ENDODERM</a:t>
            </a:r>
            <a:endParaRPr lang="en-US" dirty="0"/>
          </a:p>
        </p:txBody>
      </p:sp>
      <p:sp>
        <p:nvSpPr>
          <p:cNvPr id="3" name="Content Placeholder 2"/>
          <p:cNvSpPr>
            <a:spLocks noGrp="1"/>
          </p:cNvSpPr>
          <p:nvPr>
            <p:ph idx="1"/>
          </p:nvPr>
        </p:nvSpPr>
        <p:spPr/>
        <p:txBody>
          <a:bodyPr>
            <a:normAutofit/>
          </a:bodyPr>
          <a:lstStyle/>
          <a:p>
            <a:r>
              <a:rPr lang="en-US" sz="3600" dirty="0" smtClean="0"/>
              <a:t>Epithelial lining of prostate and bulbourethral (Cowper’s) glands, vagina, vestibule, urethra, and associated glands such as the greater (Bartholin’s) vestibular and lesser vestibular glands.</a:t>
            </a:r>
          </a:p>
          <a:p>
            <a:endParaRPr lang="en-US" sz="3600" dirty="0"/>
          </a:p>
        </p:txBody>
      </p:sp>
    </p:spTree>
    <p:extLst>
      <p:ext uri="{BB962C8B-B14F-4D97-AF65-F5344CB8AC3E}">
        <p14:creationId xmlns:p14="http://schemas.microsoft.com/office/powerpoint/2010/main" val="3696625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MESODERM</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All skeletal and cardiac muscle tissue and most smooth muscle tissue.</a:t>
            </a:r>
          </a:p>
          <a:p>
            <a:r>
              <a:rPr lang="en-US" sz="3600" dirty="0" smtClean="0"/>
              <a:t>Cartilage, bone, and other connective tissues.</a:t>
            </a:r>
          </a:p>
          <a:p>
            <a:r>
              <a:rPr lang="en-US" sz="3600" dirty="0" smtClean="0"/>
              <a:t>Blood, red bone marrow, and lymphatic tissue.</a:t>
            </a:r>
          </a:p>
          <a:p>
            <a:r>
              <a:rPr lang="en-US" sz="3600" dirty="0" smtClean="0"/>
              <a:t>Endothelium of blood vessels and lymphatic vessels.</a:t>
            </a:r>
          </a:p>
          <a:p>
            <a:r>
              <a:rPr lang="en-US" sz="3600" dirty="0" smtClean="0"/>
              <a:t>Dermis of skin.</a:t>
            </a:r>
          </a:p>
          <a:p>
            <a:r>
              <a:rPr lang="en-US" sz="3600" dirty="0" smtClean="0"/>
              <a:t>Fibrous tunic and vascular tunic of eye.</a:t>
            </a:r>
          </a:p>
          <a:p>
            <a:endParaRPr lang="en-US" sz="3600" dirty="0" smtClean="0"/>
          </a:p>
          <a:p>
            <a:endParaRPr lang="en-US" dirty="0"/>
          </a:p>
        </p:txBody>
      </p:sp>
    </p:spTree>
    <p:extLst>
      <p:ext uri="{BB962C8B-B14F-4D97-AF65-F5344CB8AC3E}">
        <p14:creationId xmlns:p14="http://schemas.microsoft.com/office/powerpoint/2010/main" val="21795416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MESODERM</a:t>
            </a:r>
            <a:endParaRPr lang="en-US" dirty="0"/>
          </a:p>
        </p:txBody>
      </p:sp>
      <p:sp>
        <p:nvSpPr>
          <p:cNvPr id="3" name="Content Placeholder 2"/>
          <p:cNvSpPr>
            <a:spLocks noGrp="1"/>
          </p:cNvSpPr>
          <p:nvPr>
            <p:ph idx="1"/>
          </p:nvPr>
        </p:nvSpPr>
        <p:spPr/>
        <p:txBody>
          <a:bodyPr>
            <a:normAutofit/>
          </a:bodyPr>
          <a:lstStyle/>
          <a:p>
            <a:r>
              <a:rPr lang="en-US" sz="3600" dirty="0" smtClean="0"/>
              <a:t>Middle ear.</a:t>
            </a:r>
          </a:p>
          <a:p>
            <a:r>
              <a:rPr lang="en-US" sz="3600" dirty="0" smtClean="0"/>
              <a:t>Mesothelium of thoracic, abdominal, and pelvic cavities.</a:t>
            </a:r>
          </a:p>
          <a:p>
            <a:r>
              <a:rPr lang="en-US" sz="3600" dirty="0" smtClean="0"/>
              <a:t>Epithelium of kidneys and ureters.</a:t>
            </a:r>
          </a:p>
          <a:p>
            <a:r>
              <a:rPr lang="en-US" sz="3600" dirty="0" smtClean="0"/>
              <a:t>Epithelium of adrenal cortex.</a:t>
            </a:r>
          </a:p>
          <a:p>
            <a:r>
              <a:rPr lang="en-US" sz="3600" dirty="0" smtClean="0"/>
              <a:t>Epithelium of gonads and genital ducts</a:t>
            </a:r>
            <a:endParaRPr lang="en-US" sz="3600" dirty="0"/>
          </a:p>
        </p:txBody>
      </p:sp>
    </p:spTree>
    <p:extLst>
      <p:ext uri="{BB962C8B-B14F-4D97-AF65-F5344CB8AC3E}">
        <p14:creationId xmlns:p14="http://schemas.microsoft.com/office/powerpoint/2010/main" val="1230592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WEEK OF DEVELOPMENT</a:t>
            </a:r>
            <a:endParaRPr lang="en-US" dirty="0"/>
          </a:p>
        </p:txBody>
      </p:sp>
      <p:sp>
        <p:nvSpPr>
          <p:cNvPr id="3" name="Content Placeholder 2"/>
          <p:cNvSpPr>
            <a:spLocks noGrp="1"/>
          </p:cNvSpPr>
          <p:nvPr>
            <p:ph idx="1"/>
          </p:nvPr>
        </p:nvSpPr>
        <p:spPr/>
        <p:txBody>
          <a:bodyPr>
            <a:normAutofit/>
          </a:bodyPr>
          <a:lstStyle/>
          <a:p>
            <a:r>
              <a:rPr lang="en-US" sz="3600" dirty="0"/>
              <a:t>B</a:t>
            </a:r>
            <a:r>
              <a:rPr lang="en-US" sz="3600" dirty="0" smtClean="0"/>
              <a:t>egins a six-week period of very rapid development and differentiation. </a:t>
            </a:r>
          </a:p>
          <a:p>
            <a:r>
              <a:rPr lang="en-US" sz="3600" dirty="0"/>
              <a:t>T</a:t>
            </a:r>
            <a:r>
              <a:rPr lang="en-US" sz="3600" dirty="0" smtClean="0"/>
              <a:t>he three primary germ layers are established and lay the groundwork for organ development in weeks four through eight.</a:t>
            </a:r>
          </a:p>
          <a:p>
            <a:endParaRPr lang="en-US" sz="3600" dirty="0"/>
          </a:p>
        </p:txBody>
      </p:sp>
    </p:spTree>
    <p:extLst>
      <p:ext uri="{BB962C8B-B14F-4D97-AF65-F5344CB8AC3E}">
        <p14:creationId xmlns:p14="http://schemas.microsoft.com/office/powerpoint/2010/main" val="644308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ECTODERM</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All nervous tissue.</a:t>
            </a:r>
          </a:p>
          <a:p>
            <a:r>
              <a:rPr lang="en-US" sz="3600" dirty="0" smtClean="0"/>
              <a:t>Epidermis of skin.</a:t>
            </a:r>
          </a:p>
          <a:p>
            <a:r>
              <a:rPr lang="en-US" sz="3600" dirty="0" smtClean="0"/>
              <a:t>Hair follicles, </a:t>
            </a:r>
            <a:r>
              <a:rPr lang="en-US" sz="3600" dirty="0" err="1" smtClean="0"/>
              <a:t>arrector</a:t>
            </a:r>
            <a:r>
              <a:rPr lang="en-US" sz="3600" dirty="0" smtClean="0"/>
              <a:t> pili muscles, nails, epithelium of skin glands (sebaceous and sudoriferous), and mammary glands.</a:t>
            </a:r>
          </a:p>
          <a:p>
            <a:r>
              <a:rPr lang="en-US" sz="3600" dirty="0" smtClean="0"/>
              <a:t>Lens, cornea, and internal eye muscles.</a:t>
            </a:r>
          </a:p>
          <a:p>
            <a:r>
              <a:rPr lang="en-US" sz="3600" dirty="0" smtClean="0"/>
              <a:t>Internal and external ear.</a:t>
            </a:r>
          </a:p>
        </p:txBody>
      </p:sp>
    </p:spTree>
    <p:extLst>
      <p:ext uri="{BB962C8B-B14F-4D97-AF65-F5344CB8AC3E}">
        <p14:creationId xmlns:p14="http://schemas.microsoft.com/office/powerpoint/2010/main" val="1072190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ECTODERM</a:t>
            </a:r>
            <a:endParaRPr lang="en-US" dirty="0"/>
          </a:p>
        </p:txBody>
      </p:sp>
      <p:sp>
        <p:nvSpPr>
          <p:cNvPr id="3" name="Content Placeholder 2"/>
          <p:cNvSpPr>
            <a:spLocks noGrp="1"/>
          </p:cNvSpPr>
          <p:nvPr>
            <p:ph idx="1"/>
          </p:nvPr>
        </p:nvSpPr>
        <p:spPr/>
        <p:txBody>
          <a:bodyPr>
            <a:normAutofit/>
          </a:bodyPr>
          <a:lstStyle/>
          <a:p>
            <a:r>
              <a:rPr lang="en-US" sz="3600" dirty="0" err="1" smtClean="0"/>
              <a:t>Neuroepithelium</a:t>
            </a:r>
            <a:r>
              <a:rPr lang="en-US" sz="3600" dirty="0" smtClean="0"/>
              <a:t> of sense organs.</a:t>
            </a:r>
          </a:p>
          <a:p>
            <a:r>
              <a:rPr lang="en-US" sz="3600" dirty="0" smtClean="0"/>
              <a:t>Epithelium of oral cavity, nasal cavity, paranasal sinuses, salivary glands, and anal canal.</a:t>
            </a:r>
          </a:p>
          <a:p>
            <a:r>
              <a:rPr lang="en-US" sz="3600" dirty="0" smtClean="0"/>
              <a:t>Epithelium of pineal gland, pituitary gland, and adrenal medullae</a:t>
            </a:r>
          </a:p>
          <a:p>
            <a:endParaRPr lang="en-US" sz="3600" dirty="0"/>
          </a:p>
        </p:txBody>
      </p:sp>
    </p:spTree>
    <p:extLst>
      <p:ext uri="{BB962C8B-B14F-4D97-AF65-F5344CB8AC3E}">
        <p14:creationId xmlns:p14="http://schemas.microsoft.com/office/powerpoint/2010/main" val="2368776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ESTABLISHMENT OF THE BODY AXES</a:t>
            </a:r>
            <a:endParaRPr lang="en-US" dirty="0"/>
          </a:p>
        </p:txBody>
      </p:sp>
      <p:sp>
        <p:nvSpPr>
          <p:cNvPr id="3" name="Content Placeholder 2"/>
          <p:cNvSpPr>
            <a:spLocks noGrp="1"/>
          </p:cNvSpPr>
          <p:nvPr>
            <p:ph idx="1"/>
          </p:nvPr>
        </p:nvSpPr>
        <p:spPr/>
        <p:txBody>
          <a:bodyPr>
            <a:normAutofit/>
          </a:bodyPr>
          <a:lstStyle/>
          <a:p>
            <a:r>
              <a:rPr lang="en-US" sz="3600" dirty="0"/>
              <a:t>Establishment of the body axes, anteroposterior, </a:t>
            </a:r>
            <a:r>
              <a:rPr lang="en-US" sz="3600" dirty="0" err="1"/>
              <a:t>dorsoventral</a:t>
            </a:r>
            <a:r>
              <a:rPr lang="en-US" sz="3600" dirty="0"/>
              <a:t>, and left-right, takes place before and during the period of gastrulation. </a:t>
            </a:r>
            <a:endParaRPr lang="en-US" sz="3600" dirty="0" smtClean="0"/>
          </a:p>
          <a:p>
            <a:r>
              <a:rPr lang="en-US" sz="3600" dirty="0" smtClean="0"/>
              <a:t>The </a:t>
            </a:r>
            <a:r>
              <a:rPr lang="en-US" sz="3600" dirty="0"/>
              <a:t>anteroposterior axis is signaled by cells at the </a:t>
            </a:r>
            <a:r>
              <a:rPr lang="en-US" sz="3600" dirty="0" smtClean="0"/>
              <a:t>anterior </a:t>
            </a:r>
            <a:r>
              <a:rPr lang="en-US" sz="3600" dirty="0"/>
              <a:t>(cranial) margin of the embryonic disc. </a:t>
            </a:r>
            <a:endParaRPr lang="en-US" sz="3600" dirty="0" smtClean="0"/>
          </a:p>
        </p:txBody>
      </p:sp>
    </p:spTree>
    <p:extLst>
      <p:ext uri="{BB962C8B-B14F-4D97-AF65-F5344CB8AC3E}">
        <p14:creationId xmlns:p14="http://schemas.microsoft.com/office/powerpoint/2010/main" val="21189364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ESTABLISHMENT OF THE BODY AXES</a:t>
            </a:r>
          </a:p>
        </p:txBody>
      </p:sp>
      <p:sp>
        <p:nvSpPr>
          <p:cNvPr id="3" name="Content Placeholder 2"/>
          <p:cNvSpPr>
            <a:spLocks noGrp="1"/>
          </p:cNvSpPr>
          <p:nvPr>
            <p:ph idx="1"/>
          </p:nvPr>
        </p:nvSpPr>
        <p:spPr/>
        <p:txBody>
          <a:bodyPr>
            <a:normAutofit/>
          </a:bodyPr>
          <a:lstStyle/>
          <a:p>
            <a:r>
              <a:rPr lang="en-US" sz="3600" dirty="0" smtClean="0"/>
              <a:t>This </a:t>
            </a:r>
            <a:r>
              <a:rPr lang="en-US" sz="3600" dirty="0" err="1" smtClean="0"/>
              <a:t>area,the</a:t>
            </a:r>
            <a:r>
              <a:rPr lang="en-US" sz="3600" dirty="0" smtClean="0"/>
              <a:t> anterior </a:t>
            </a:r>
            <a:r>
              <a:rPr lang="en-US" sz="3600" dirty="0"/>
              <a:t>visceral endoderm (AVE),</a:t>
            </a:r>
            <a:r>
              <a:rPr lang="en-US" sz="3600" dirty="0" smtClean="0"/>
              <a:t>expresses genes essential for </a:t>
            </a:r>
            <a:r>
              <a:rPr lang="en-US" sz="3600" dirty="0"/>
              <a:t>head formation, including the transcription factors OTX2, LIM1, and HESX1 and the secreted factor </a:t>
            </a:r>
            <a:r>
              <a:rPr lang="en-US" sz="3600" dirty="0" smtClean="0"/>
              <a:t>Cerberus.</a:t>
            </a:r>
          </a:p>
          <a:p>
            <a:r>
              <a:rPr lang="en-US" sz="3600" dirty="0"/>
              <a:t>These genes establish the cranial end of the embryo before gastrulation. </a:t>
            </a:r>
            <a:endParaRPr lang="en-US" sz="3600" dirty="0" smtClean="0"/>
          </a:p>
        </p:txBody>
      </p:sp>
    </p:spTree>
    <p:extLst>
      <p:ext uri="{BB962C8B-B14F-4D97-AF65-F5344CB8AC3E}">
        <p14:creationId xmlns:p14="http://schemas.microsoft.com/office/powerpoint/2010/main" val="41021673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ESTABLISHMENT OF THE BODY AXES</a:t>
            </a:r>
          </a:p>
        </p:txBody>
      </p:sp>
      <p:sp>
        <p:nvSpPr>
          <p:cNvPr id="3" name="Content Placeholder 2"/>
          <p:cNvSpPr>
            <a:spLocks noGrp="1"/>
          </p:cNvSpPr>
          <p:nvPr>
            <p:ph idx="1"/>
          </p:nvPr>
        </p:nvSpPr>
        <p:spPr/>
        <p:txBody>
          <a:bodyPr/>
          <a:lstStyle/>
          <a:p>
            <a:r>
              <a:rPr lang="en-US" sz="3600" dirty="0"/>
              <a:t>The primitive streak itself is initiated and maintained by expression of </a:t>
            </a:r>
            <a:r>
              <a:rPr lang="en-US" sz="3600" dirty="0" err="1" smtClean="0"/>
              <a:t>Nodal,a</a:t>
            </a:r>
            <a:r>
              <a:rPr lang="en-US" sz="3600" dirty="0" smtClean="0"/>
              <a:t> member </a:t>
            </a:r>
            <a:r>
              <a:rPr lang="en-US" sz="3600" dirty="0"/>
              <a:t>of </a:t>
            </a:r>
            <a:r>
              <a:rPr lang="en-US" sz="3600" dirty="0" smtClean="0"/>
              <a:t>the transforming growth factorβ </a:t>
            </a:r>
            <a:r>
              <a:rPr lang="en-US" sz="3600" dirty="0"/>
              <a:t>(TGF-β) </a:t>
            </a:r>
            <a:r>
              <a:rPr lang="en-US" sz="3600" dirty="0" smtClean="0"/>
              <a:t>family. </a:t>
            </a:r>
          </a:p>
          <a:p>
            <a:r>
              <a:rPr lang="en-US" sz="3600" dirty="0" smtClean="0"/>
              <a:t>Once </a:t>
            </a:r>
            <a:r>
              <a:rPr lang="en-US" sz="3600" dirty="0"/>
              <a:t>the streak is formed, a number of genes regulate formation of dorsal and ventral mesoderm and head and tail structures. </a:t>
            </a:r>
          </a:p>
          <a:p>
            <a:endParaRPr lang="en-US" dirty="0"/>
          </a:p>
          <a:p>
            <a:endParaRPr lang="en-US" dirty="0"/>
          </a:p>
        </p:txBody>
      </p:sp>
    </p:spTree>
    <p:extLst>
      <p:ext uri="{BB962C8B-B14F-4D97-AF65-F5344CB8AC3E}">
        <p14:creationId xmlns:p14="http://schemas.microsoft.com/office/powerpoint/2010/main" val="3003433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ESTABLISHMENT OF THE BODY AXES</a:t>
            </a:r>
          </a:p>
        </p:txBody>
      </p:sp>
      <p:sp>
        <p:nvSpPr>
          <p:cNvPr id="3" name="Content Placeholder 2"/>
          <p:cNvSpPr>
            <a:spLocks noGrp="1"/>
          </p:cNvSpPr>
          <p:nvPr>
            <p:ph idx="1"/>
          </p:nvPr>
        </p:nvSpPr>
        <p:spPr/>
        <p:txBody>
          <a:bodyPr>
            <a:normAutofit/>
          </a:bodyPr>
          <a:lstStyle/>
          <a:p>
            <a:r>
              <a:rPr lang="en-US" sz="3600" dirty="0" smtClean="0"/>
              <a:t>Bone </a:t>
            </a:r>
            <a:r>
              <a:rPr lang="en-US" sz="3600" dirty="0"/>
              <a:t>morphogenetic protein-4 (BMP4  and ﬁbroblast growth factor (FGF</a:t>
            </a:r>
            <a:r>
              <a:rPr lang="en-US" sz="3600" dirty="0" smtClean="0"/>
              <a:t>),</a:t>
            </a:r>
            <a:r>
              <a:rPr lang="en-US" sz="3600" dirty="0" err="1" smtClean="0"/>
              <a:t>ventralize</a:t>
            </a:r>
            <a:r>
              <a:rPr lang="en-US" sz="3600" dirty="0" smtClean="0"/>
              <a:t> </a:t>
            </a:r>
            <a:r>
              <a:rPr lang="en-US" sz="3600" dirty="0"/>
              <a:t>mesoderm</a:t>
            </a:r>
            <a:r>
              <a:rPr lang="en-US" sz="3600" dirty="0" smtClean="0"/>
              <a:t> </a:t>
            </a:r>
            <a:r>
              <a:rPr lang="en-US" sz="3600" dirty="0"/>
              <a:t>to contribute to kidneys (intermediate mesoderm), blood, and body wall mesoderm (lateral plate mesoderm).</a:t>
            </a:r>
          </a:p>
        </p:txBody>
      </p:sp>
    </p:spTree>
    <p:extLst>
      <p:ext uri="{BB962C8B-B14F-4D97-AF65-F5344CB8AC3E}">
        <p14:creationId xmlns:p14="http://schemas.microsoft.com/office/powerpoint/2010/main" val="3110463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FATE MAP ESTABLISHED DURING GASTRULATION</a:t>
            </a:r>
            <a:endParaRPr lang="en-US" dirty="0"/>
          </a:p>
        </p:txBody>
      </p:sp>
      <p:sp>
        <p:nvSpPr>
          <p:cNvPr id="3" name="Content Placeholder 2"/>
          <p:cNvSpPr>
            <a:spLocks noGrp="1"/>
          </p:cNvSpPr>
          <p:nvPr>
            <p:ph idx="1"/>
          </p:nvPr>
        </p:nvSpPr>
        <p:spPr/>
        <p:txBody>
          <a:bodyPr>
            <a:noAutofit/>
          </a:bodyPr>
          <a:lstStyle/>
          <a:p>
            <a:r>
              <a:rPr lang="en-US" sz="3600" dirty="0"/>
              <a:t>Regions of the epiblast that migrate and ingress through the primitive streak have been mapped and their ultimate fates </a:t>
            </a:r>
            <a:r>
              <a:rPr lang="en-US" sz="3600" dirty="0" smtClean="0"/>
              <a:t>determined. </a:t>
            </a:r>
          </a:p>
          <a:p>
            <a:r>
              <a:rPr lang="en-US" sz="3600" dirty="0"/>
              <a:t>C</a:t>
            </a:r>
            <a:r>
              <a:rPr lang="en-US" sz="3600" dirty="0" smtClean="0"/>
              <a:t>ells that ingress through the cranial region of the node become notochord.</a:t>
            </a:r>
          </a:p>
        </p:txBody>
      </p:sp>
    </p:spTree>
    <p:extLst>
      <p:ext uri="{BB962C8B-B14F-4D97-AF65-F5344CB8AC3E}">
        <p14:creationId xmlns:p14="http://schemas.microsoft.com/office/powerpoint/2010/main" val="3199326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FATE MAP ESTABLISHED DURING GASTRULATION</a:t>
            </a:r>
          </a:p>
        </p:txBody>
      </p:sp>
      <p:sp>
        <p:nvSpPr>
          <p:cNvPr id="3" name="Content Placeholder 2"/>
          <p:cNvSpPr>
            <a:spLocks noGrp="1"/>
          </p:cNvSpPr>
          <p:nvPr>
            <p:ph idx="1"/>
          </p:nvPr>
        </p:nvSpPr>
        <p:spPr/>
        <p:txBody>
          <a:bodyPr/>
          <a:lstStyle/>
          <a:p>
            <a:r>
              <a:rPr lang="en-US" sz="3600" dirty="0"/>
              <a:t>Those migrating at the lateral edges of the node and from the cranial end of the streak become paraxial mesoderm.</a:t>
            </a:r>
          </a:p>
          <a:p>
            <a:r>
              <a:rPr lang="en-US" sz="3600" dirty="0"/>
              <a:t>Cells migrating through the </a:t>
            </a:r>
            <a:r>
              <a:rPr lang="en-US" sz="3600" dirty="0" err="1"/>
              <a:t>midstreak</a:t>
            </a:r>
            <a:r>
              <a:rPr lang="en-US" sz="3600" dirty="0"/>
              <a:t> region become intermediate mesoderm</a:t>
            </a:r>
            <a:r>
              <a:rPr lang="en-US" sz="3600" dirty="0" smtClean="0"/>
              <a:t>.</a:t>
            </a:r>
          </a:p>
          <a:p>
            <a:r>
              <a:rPr lang="en-US" sz="3600" dirty="0"/>
              <a:t> </a:t>
            </a:r>
            <a:r>
              <a:rPr lang="en-US" sz="3600" dirty="0" smtClean="0"/>
              <a:t>Those </a:t>
            </a:r>
            <a:r>
              <a:rPr lang="en-US" sz="3600" dirty="0"/>
              <a:t>migrating through the more caudal part of the streak form lateral plate </a:t>
            </a:r>
            <a:r>
              <a:rPr lang="en-US" sz="3600" dirty="0" smtClean="0"/>
              <a:t>mesoderm. </a:t>
            </a:r>
            <a:endParaRPr lang="en-US" sz="3600" dirty="0"/>
          </a:p>
          <a:p>
            <a:endParaRPr lang="en-US" dirty="0"/>
          </a:p>
        </p:txBody>
      </p:sp>
    </p:spTree>
    <p:extLst>
      <p:ext uri="{BB962C8B-B14F-4D97-AF65-F5344CB8AC3E}">
        <p14:creationId xmlns:p14="http://schemas.microsoft.com/office/powerpoint/2010/main" val="560972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FATE MAP ESTABLISHED DURING GASTRULATION</a:t>
            </a:r>
          </a:p>
        </p:txBody>
      </p:sp>
      <p:sp>
        <p:nvSpPr>
          <p:cNvPr id="3" name="Content Placeholder 2"/>
          <p:cNvSpPr>
            <a:spLocks noGrp="1"/>
          </p:cNvSpPr>
          <p:nvPr>
            <p:ph idx="1"/>
          </p:nvPr>
        </p:nvSpPr>
        <p:spPr/>
        <p:txBody>
          <a:bodyPr>
            <a:normAutofit/>
          </a:bodyPr>
          <a:lstStyle/>
          <a:p>
            <a:r>
              <a:rPr lang="en-US" sz="3600" dirty="0" smtClean="0"/>
              <a:t>Cells </a:t>
            </a:r>
            <a:r>
              <a:rPr lang="en-US" sz="3600" dirty="0"/>
              <a:t>migrating through the caudal-most part of the streak contribute to extraembryonic mesoderm (the other source of this tissue is the primitive yolk </a:t>
            </a:r>
            <a:r>
              <a:rPr lang="en-US" sz="3600" dirty="0" smtClean="0"/>
              <a:t>sac).</a:t>
            </a:r>
            <a:endParaRPr lang="en-US" sz="3600" dirty="0"/>
          </a:p>
        </p:txBody>
      </p:sp>
    </p:spTree>
    <p:extLst>
      <p:ext uri="{BB962C8B-B14F-4D97-AF65-F5344CB8AC3E}">
        <p14:creationId xmlns:p14="http://schemas.microsoft.com/office/powerpoint/2010/main" val="31343656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THE EMBRYONIC DISC</a:t>
            </a:r>
            <a:endParaRPr lang="en-US" dirty="0"/>
          </a:p>
        </p:txBody>
      </p:sp>
      <p:sp>
        <p:nvSpPr>
          <p:cNvPr id="3" name="Content Placeholder 2"/>
          <p:cNvSpPr>
            <a:spLocks noGrp="1"/>
          </p:cNvSpPr>
          <p:nvPr>
            <p:ph idx="1"/>
          </p:nvPr>
        </p:nvSpPr>
        <p:spPr/>
        <p:txBody>
          <a:bodyPr>
            <a:normAutofit/>
          </a:bodyPr>
          <a:lstStyle/>
          <a:p>
            <a:r>
              <a:rPr lang="en-US" sz="3600" dirty="0"/>
              <a:t>The embryonic disc, initially ﬂat and almost round, gradually becomes elongated, with a broad cephalic and a narrow caudal </a:t>
            </a:r>
            <a:r>
              <a:rPr lang="en-US" sz="3600" dirty="0" smtClean="0"/>
              <a:t>end. </a:t>
            </a:r>
          </a:p>
          <a:p>
            <a:r>
              <a:rPr lang="en-US" sz="3600" dirty="0" smtClean="0"/>
              <a:t>Expansion </a:t>
            </a:r>
            <a:r>
              <a:rPr lang="en-US" sz="3600" dirty="0"/>
              <a:t>of the embryonic disc occurs mainly in the cephalic </a:t>
            </a:r>
            <a:r>
              <a:rPr lang="en-US" sz="3600" dirty="0" smtClean="0"/>
              <a:t>region.</a:t>
            </a:r>
          </a:p>
          <a:p>
            <a:r>
              <a:rPr lang="en-US" sz="3600" dirty="0"/>
              <a:t>T</a:t>
            </a:r>
            <a:r>
              <a:rPr lang="en-US" sz="3600" dirty="0" smtClean="0"/>
              <a:t>he </a:t>
            </a:r>
            <a:r>
              <a:rPr lang="en-US" sz="3600" dirty="0"/>
              <a:t>region of the primitive streak remains more or less the same size.</a:t>
            </a:r>
          </a:p>
        </p:txBody>
      </p:sp>
    </p:spTree>
    <p:extLst>
      <p:ext uri="{BB962C8B-B14F-4D97-AF65-F5344CB8AC3E}">
        <p14:creationId xmlns:p14="http://schemas.microsoft.com/office/powerpoint/2010/main" val="291075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GASTRULATION</a:t>
            </a:r>
            <a:endParaRPr lang="en-US" dirty="0"/>
          </a:p>
        </p:txBody>
      </p:sp>
      <p:sp>
        <p:nvSpPr>
          <p:cNvPr id="3" name="Content Placeholder 2"/>
          <p:cNvSpPr>
            <a:spLocks noGrp="1"/>
          </p:cNvSpPr>
          <p:nvPr>
            <p:ph idx="1"/>
          </p:nvPr>
        </p:nvSpPr>
        <p:spPr/>
        <p:txBody>
          <a:bodyPr>
            <a:normAutofit lnSpcReduction="10000"/>
          </a:bodyPr>
          <a:lstStyle/>
          <a:p>
            <a:r>
              <a:rPr lang="en-US" sz="3600" dirty="0"/>
              <a:t>T</a:t>
            </a:r>
            <a:r>
              <a:rPr lang="en-US" sz="3600" dirty="0" smtClean="0"/>
              <a:t>he bilaminar (two-layered) embryonic disc, consisting of epiblast and hypoblast is transformed into a </a:t>
            </a:r>
            <a:r>
              <a:rPr lang="en-US" sz="3600" dirty="0" err="1" smtClean="0"/>
              <a:t>trilaminar</a:t>
            </a:r>
            <a:r>
              <a:rPr lang="en-US" sz="3600" dirty="0" smtClean="0"/>
              <a:t> (three-layered) embryonic disc consisting of three primary germ layers: the ectoderm, mesoderm, and endoderm. </a:t>
            </a:r>
          </a:p>
          <a:p>
            <a:r>
              <a:rPr lang="en-US" sz="3600" dirty="0"/>
              <a:t>O</a:t>
            </a:r>
            <a:r>
              <a:rPr lang="en-US" sz="3600" dirty="0" smtClean="0"/>
              <a:t>ccurs about 15 days after fertilization.</a:t>
            </a:r>
          </a:p>
          <a:p>
            <a:r>
              <a:rPr lang="en-US" sz="3600" dirty="0"/>
              <a:t>I</a:t>
            </a:r>
            <a:r>
              <a:rPr lang="en-US" sz="3600" dirty="0" smtClean="0"/>
              <a:t>nvolves the rearrangement and migration of cells from the epiblast. </a:t>
            </a:r>
            <a:endParaRPr lang="en-US" sz="3600" dirty="0"/>
          </a:p>
        </p:txBody>
      </p:sp>
    </p:spTree>
    <p:extLst>
      <p:ext uri="{BB962C8B-B14F-4D97-AF65-F5344CB8AC3E}">
        <p14:creationId xmlns:p14="http://schemas.microsoft.com/office/powerpoint/2010/main" val="10260581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OF THE EMBRYONIC DISC</a:t>
            </a:r>
          </a:p>
        </p:txBody>
      </p:sp>
      <p:sp>
        <p:nvSpPr>
          <p:cNvPr id="3" name="Content Placeholder 2"/>
          <p:cNvSpPr>
            <a:spLocks noGrp="1"/>
          </p:cNvSpPr>
          <p:nvPr>
            <p:ph idx="1"/>
          </p:nvPr>
        </p:nvSpPr>
        <p:spPr/>
        <p:txBody>
          <a:bodyPr>
            <a:noAutofit/>
          </a:bodyPr>
          <a:lstStyle/>
          <a:p>
            <a:r>
              <a:rPr lang="en-US" sz="3600" dirty="0" smtClean="0"/>
              <a:t>Growth </a:t>
            </a:r>
            <a:r>
              <a:rPr lang="en-US" sz="3600" dirty="0"/>
              <a:t>and elongation of the cephalic part of the disc are caused by a continuous migration of cells from the primitive streak region in a cephalic direction</a:t>
            </a:r>
            <a:r>
              <a:rPr lang="en-US" sz="3600" dirty="0" smtClean="0"/>
              <a:t>.</a:t>
            </a:r>
          </a:p>
          <a:p>
            <a:r>
              <a:rPr lang="en-US" sz="3600" dirty="0" smtClean="0"/>
              <a:t>Invagination </a:t>
            </a:r>
            <a:r>
              <a:rPr lang="en-US" sz="3600" dirty="0"/>
              <a:t>of surface cells in the primitive streak and their subsequent migration forward and laterally continues until the end of the fourth week. </a:t>
            </a:r>
            <a:endParaRPr lang="en-US" sz="3600" dirty="0" smtClean="0"/>
          </a:p>
        </p:txBody>
      </p:sp>
    </p:spTree>
    <p:extLst>
      <p:ext uri="{BB962C8B-B14F-4D97-AF65-F5344CB8AC3E}">
        <p14:creationId xmlns:p14="http://schemas.microsoft.com/office/powerpoint/2010/main" val="1838267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OF THE EMBRYONIC DISC</a:t>
            </a:r>
          </a:p>
        </p:txBody>
      </p:sp>
      <p:sp>
        <p:nvSpPr>
          <p:cNvPr id="3" name="Content Placeholder 2"/>
          <p:cNvSpPr>
            <a:spLocks noGrp="1"/>
          </p:cNvSpPr>
          <p:nvPr>
            <p:ph idx="1"/>
          </p:nvPr>
        </p:nvSpPr>
        <p:spPr/>
        <p:txBody>
          <a:bodyPr>
            <a:normAutofit lnSpcReduction="10000"/>
          </a:bodyPr>
          <a:lstStyle/>
          <a:p>
            <a:r>
              <a:rPr lang="en-US" sz="3600" dirty="0"/>
              <a:t>At that stage, the primitive streak shows regressive changes, rapidly shrinks, and soon disappears. </a:t>
            </a:r>
            <a:endParaRPr lang="en-US" sz="3600" dirty="0" smtClean="0"/>
          </a:p>
          <a:p>
            <a:r>
              <a:rPr lang="en-US" sz="3600" dirty="0" smtClean="0"/>
              <a:t>The </a:t>
            </a:r>
            <a:r>
              <a:rPr lang="en-US" sz="3600" dirty="0"/>
              <a:t>primitive streak at the caudal end of the disc continues to supply new cells until the end of the fourth week has an important bearing on development of the embryo. </a:t>
            </a:r>
            <a:endParaRPr lang="en-US" sz="3600" dirty="0" smtClean="0"/>
          </a:p>
          <a:p>
            <a:r>
              <a:rPr lang="en-US" sz="3600" dirty="0" smtClean="0"/>
              <a:t>In </a:t>
            </a:r>
            <a:r>
              <a:rPr lang="en-US" sz="3600" dirty="0"/>
              <a:t>the cephalic part, germ layers begin their speciﬁc </a:t>
            </a:r>
            <a:r>
              <a:rPr lang="en-US" sz="3600" dirty="0" smtClean="0"/>
              <a:t>differentiation by the middle of the third week.</a:t>
            </a:r>
            <a:endParaRPr lang="en-US" sz="3600" dirty="0"/>
          </a:p>
          <a:p>
            <a:endParaRPr lang="en-US" dirty="0"/>
          </a:p>
        </p:txBody>
      </p:sp>
    </p:spTree>
    <p:extLst>
      <p:ext uri="{BB962C8B-B14F-4D97-AF65-F5344CB8AC3E}">
        <p14:creationId xmlns:p14="http://schemas.microsoft.com/office/powerpoint/2010/main" val="22242325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OF THE EMBRYONIC DISC</a:t>
            </a:r>
          </a:p>
        </p:txBody>
      </p:sp>
      <p:sp>
        <p:nvSpPr>
          <p:cNvPr id="3" name="Content Placeholder 2"/>
          <p:cNvSpPr>
            <a:spLocks noGrp="1"/>
          </p:cNvSpPr>
          <p:nvPr>
            <p:ph idx="1"/>
          </p:nvPr>
        </p:nvSpPr>
        <p:spPr/>
        <p:txBody>
          <a:bodyPr>
            <a:normAutofit/>
          </a:bodyPr>
          <a:lstStyle/>
          <a:p>
            <a:r>
              <a:rPr lang="en-US" sz="3600" dirty="0" smtClean="0"/>
              <a:t>In </a:t>
            </a:r>
            <a:r>
              <a:rPr lang="en-US" sz="3600" dirty="0"/>
              <a:t>the caudal part, differentiation begins by the end of the fourth week. </a:t>
            </a:r>
            <a:endParaRPr lang="en-US" sz="3600" dirty="0" smtClean="0"/>
          </a:p>
          <a:p>
            <a:r>
              <a:rPr lang="en-US" sz="3600" dirty="0" smtClean="0"/>
              <a:t>Thus </a:t>
            </a:r>
            <a:r>
              <a:rPr lang="en-US" sz="3600" dirty="0"/>
              <a:t>gastrulation, or formation of the germ layers, continues in caudal segments while cranial structures are differentiating, causing the embryo to develop </a:t>
            </a:r>
            <a:r>
              <a:rPr lang="en-US" sz="3600" dirty="0" err="1" smtClean="0"/>
              <a:t>cephalocaudally</a:t>
            </a:r>
            <a:r>
              <a:rPr lang="en-US" sz="3600" dirty="0" smtClean="0"/>
              <a:t>.</a:t>
            </a:r>
            <a:endParaRPr lang="en-US" sz="3600" dirty="0"/>
          </a:p>
        </p:txBody>
      </p:sp>
    </p:spTree>
    <p:extLst>
      <p:ext uri="{BB962C8B-B14F-4D97-AF65-F5344CB8AC3E}">
        <p14:creationId xmlns:p14="http://schemas.microsoft.com/office/powerpoint/2010/main" val="1793504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NEURULATION</a:t>
            </a:r>
            <a:endParaRPr lang="en-US" dirty="0"/>
          </a:p>
        </p:txBody>
      </p:sp>
      <p:sp>
        <p:nvSpPr>
          <p:cNvPr id="3" name="Content Placeholder 2"/>
          <p:cNvSpPr>
            <a:spLocks noGrp="1"/>
          </p:cNvSpPr>
          <p:nvPr>
            <p:ph idx="1"/>
          </p:nvPr>
        </p:nvSpPr>
        <p:spPr/>
        <p:txBody>
          <a:bodyPr>
            <a:noAutofit/>
          </a:bodyPr>
          <a:lstStyle/>
          <a:p>
            <a:r>
              <a:rPr lang="en-US" sz="3600" dirty="0"/>
              <a:t>N</a:t>
            </a:r>
            <a:r>
              <a:rPr lang="en-US" sz="3600" dirty="0" smtClean="0"/>
              <a:t>otochord also induces ectodermal cells over it to form the neural plate.</a:t>
            </a:r>
          </a:p>
          <a:p>
            <a:r>
              <a:rPr lang="en-US" sz="3600" dirty="0" smtClean="0"/>
              <a:t>By the end of the third week, the lateral edges of the neural plate become more elevated and form the neural fold. </a:t>
            </a:r>
          </a:p>
          <a:p>
            <a:r>
              <a:rPr lang="en-US" sz="3600" dirty="0" smtClean="0"/>
              <a:t>The depressed mid region is called the neural groove. </a:t>
            </a:r>
          </a:p>
          <a:p>
            <a:r>
              <a:rPr lang="en-US" sz="3600" dirty="0"/>
              <a:t>T</a:t>
            </a:r>
            <a:r>
              <a:rPr lang="en-US" sz="3600" dirty="0" smtClean="0"/>
              <a:t>he neural folds approach each other and fuse, thus converting the neural plate into a neural tube. </a:t>
            </a:r>
            <a:endParaRPr lang="en-US" sz="3600" dirty="0"/>
          </a:p>
        </p:txBody>
      </p:sp>
    </p:spTree>
    <p:extLst>
      <p:ext uri="{BB962C8B-B14F-4D97-AF65-F5344CB8AC3E}">
        <p14:creationId xmlns:p14="http://schemas.microsoft.com/office/powerpoint/2010/main" val="11245267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698" y="391899"/>
            <a:ext cx="10058400" cy="1450757"/>
          </a:xfrm>
        </p:spPr>
        <p:txBody>
          <a:bodyPr/>
          <a:lstStyle/>
          <a:p>
            <a:r>
              <a:rPr lang="en-US" dirty="0" smtClean="0"/>
              <a:t>NEURULATION AND THE DEVELOPMENT </a:t>
            </a:r>
            <a:r>
              <a:rPr lang="en-US" dirty="0"/>
              <a:t>OF </a:t>
            </a:r>
            <a:r>
              <a:rPr lang="en-US" dirty="0" smtClean="0"/>
              <a:t>SOMITES-DORSAL VIEWS</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1527" y="1842656"/>
            <a:ext cx="5690902" cy="4197926"/>
          </a:xfrm>
        </p:spPr>
      </p:pic>
    </p:spTree>
    <p:extLst>
      <p:ext uri="{BB962C8B-B14F-4D97-AF65-F5344CB8AC3E}">
        <p14:creationId xmlns:p14="http://schemas.microsoft.com/office/powerpoint/2010/main" val="29395293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NEURULATION AND THE DEVELOPMENT OF </a:t>
            </a:r>
            <a:r>
              <a:rPr lang="en-US" dirty="0" smtClean="0"/>
              <a:t>SOMITES-DORSAL </a:t>
            </a:r>
            <a:r>
              <a:rPr lang="en-US" dirty="0"/>
              <a:t>VIEWS</a:t>
            </a:r>
            <a:r>
              <a:rPr lang="en-US" dirty="0" smtClean="0"/>
              <a:t> </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2473" y="1870364"/>
            <a:ext cx="5985163" cy="4294909"/>
          </a:xfrm>
        </p:spPr>
      </p:pic>
    </p:spTree>
    <p:extLst>
      <p:ext uri="{BB962C8B-B14F-4D97-AF65-F5344CB8AC3E}">
        <p14:creationId xmlns:p14="http://schemas.microsoft.com/office/powerpoint/2010/main" val="6312650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NEURULATION AND THE DEVELOPMENT OF SOMITES-DORSAL </a:t>
            </a:r>
            <a:r>
              <a:rPr lang="en-US" dirty="0" smtClean="0"/>
              <a:t>VIEWS.</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2583" y="2008909"/>
            <a:ext cx="5638800" cy="3851564"/>
          </a:xfrm>
        </p:spPr>
      </p:pic>
    </p:spTree>
    <p:extLst>
      <p:ext uri="{BB962C8B-B14F-4D97-AF65-F5344CB8AC3E}">
        <p14:creationId xmlns:p14="http://schemas.microsoft.com/office/powerpoint/2010/main" val="25427960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NEURULATION AND THE DEVELOPMENT OF SOMITES-DORSAL </a:t>
            </a:r>
            <a:r>
              <a:rPr lang="en-US" dirty="0" smtClean="0"/>
              <a:t>VIEWS. </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0255" y="1911927"/>
            <a:ext cx="7481454" cy="4059382"/>
          </a:xfrm>
        </p:spPr>
      </p:pic>
    </p:spTree>
    <p:extLst>
      <p:ext uri="{BB962C8B-B14F-4D97-AF65-F5344CB8AC3E}">
        <p14:creationId xmlns:p14="http://schemas.microsoft.com/office/powerpoint/2010/main" val="40238717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NEURULATION</a:t>
            </a:r>
            <a:endParaRPr lang="en-US" dirty="0"/>
          </a:p>
        </p:txBody>
      </p:sp>
      <p:sp>
        <p:nvSpPr>
          <p:cNvPr id="3" name="Content Placeholder 2"/>
          <p:cNvSpPr>
            <a:spLocks noGrp="1"/>
          </p:cNvSpPr>
          <p:nvPr>
            <p:ph idx="1"/>
          </p:nvPr>
        </p:nvSpPr>
        <p:spPr/>
        <p:txBody>
          <a:bodyPr>
            <a:normAutofit fontScale="85000" lnSpcReduction="20000"/>
          </a:bodyPr>
          <a:lstStyle/>
          <a:p>
            <a:r>
              <a:rPr lang="en-US" sz="3900" dirty="0" smtClean="0"/>
              <a:t>This occurs ﬁrst near the middle of the embryo and then progresses toward the head and tail ends.</a:t>
            </a:r>
          </a:p>
          <a:p>
            <a:r>
              <a:rPr lang="en-US" sz="3900" dirty="0" err="1" smtClean="0"/>
              <a:t>Neuratube</a:t>
            </a:r>
            <a:r>
              <a:rPr lang="en-US" sz="3900" dirty="0" smtClean="0"/>
              <a:t> cells then develop into the brain and spinal cord. </a:t>
            </a:r>
          </a:p>
          <a:p>
            <a:r>
              <a:rPr lang="en-US" sz="3900" dirty="0" smtClean="0"/>
              <a:t>The process by which the neural plate, neural folds, and neural tube form is called </a:t>
            </a:r>
            <a:r>
              <a:rPr lang="en-US" sz="3900" dirty="0" err="1" smtClean="0"/>
              <a:t>neurulation</a:t>
            </a:r>
            <a:r>
              <a:rPr lang="en-US" sz="3900" dirty="0" smtClean="0"/>
              <a:t>.</a:t>
            </a:r>
          </a:p>
          <a:p>
            <a:r>
              <a:rPr lang="en-US" sz="3900" dirty="0" smtClean="0"/>
              <a:t>As the neural tube forms, some of the ectodermal cells from the tube migrate to form several layers of cells called the neural crest. </a:t>
            </a:r>
          </a:p>
        </p:txBody>
      </p:sp>
    </p:spTree>
    <p:extLst>
      <p:ext uri="{BB962C8B-B14F-4D97-AF65-F5344CB8AC3E}">
        <p14:creationId xmlns:p14="http://schemas.microsoft.com/office/powerpoint/2010/main" val="24229433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NEURULATION</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a:t>Neural crest cells give rise to spinal and cranial nerves and their ganglia, autonomic nervous system ganglia, the meninges of the brain and spinal cord, the adrenal medullae, and several skeletal and muscular components of the head. </a:t>
            </a:r>
            <a:endParaRPr lang="en-US" sz="3600" dirty="0" smtClean="0"/>
          </a:p>
          <a:p>
            <a:r>
              <a:rPr lang="en-US" sz="3600" dirty="0" smtClean="0"/>
              <a:t>At about four weeks after fertilization, the head end of the neural tube develops into three enlarged areas called primary brain vesicles(forebrain),(midbrain) and  (hindbrain)</a:t>
            </a:r>
            <a:endParaRPr lang="en-US" sz="3600" dirty="0"/>
          </a:p>
          <a:p>
            <a:endParaRPr lang="en-US" sz="3600" dirty="0" smtClean="0"/>
          </a:p>
          <a:p>
            <a:endParaRPr lang="en-US" dirty="0"/>
          </a:p>
        </p:txBody>
      </p:sp>
    </p:spTree>
    <p:extLst>
      <p:ext uri="{BB962C8B-B14F-4D97-AF65-F5344CB8AC3E}">
        <p14:creationId xmlns:p14="http://schemas.microsoft.com/office/powerpoint/2010/main" val="1087660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GASTRULATION</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a:t>P</a:t>
            </a:r>
            <a:r>
              <a:rPr lang="en-US" sz="3600" dirty="0" smtClean="0"/>
              <a:t>rimitive streak- this is a faint groove on the dorsal surface of the epiblast that elongates from the posterior to the anterior part of the embryo.</a:t>
            </a:r>
          </a:p>
          <a:p>
            <a:r>
              <a:rPr lang="en-US" sz="3600" dirty="0" smtClean="0"/>
              <a:t>It establishes the head and tail ends of the embryo.</a:t>
            </a:r>
          </a:p>
          <a:p>
            <a:r>
              <a:rPr lang="en-US" sz="3600" dirty="0" smtClean="0"/>
              <a:t>It establishes right and left sides of the body.</a:t>
            </a:r>
          </a:p>
          <a:p>
            <a:r>
              <a:rPr lang="en-US" sz="3600" dirty="0" smtClean="0"/>
              <a:t>At the head end of the primitive streak a small group of </a:t>
            </a:r>
            <a:r>
              <a:rPr lang="en-US" sz="3600" dirty="0" err="1" smtClean="0"/>
              <a:t>epiblastic</a:t>
            </a:r>
            <a:r>
              <a:rPr lang="en-US" sz="3600" dirty="0" smtClean="0"/>
              <a:t> cells forms a rounded structure called the primitive node. </a:t>
            </a:r>
            <a:endParaRPr lang="en-US" sz="3600" dirty="0"/>
          </a:p>
        </p:txBody>
      </p:sp>
    </p:spTree>
    <p:extLst>
      <p:ext uri="{BB962C8B-B14F-4D97-AF65-F5344CB8AC3E}">
        <p14:creationId xmlns:p14="http://schemas.microsoft.com/office/powerpoint/2010/main" val="22727980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NEURULATION</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At about ﬁve weeks, the </a:t>
            </a:r>
            <a:r>
              <a:rPr lang="en-US" sz="3600" dirty="0" err="1" smtClean="0"/>
              <a:t>prosencephalon</a:t>
            </a:r>
            <a:r>
              <a:rPr lang="en-US" sz="3600" dirty="0" smtClean="0"/>
              <a:t> develops into secondary brain vesicles called the telencephalon and diencephalon.</a:t>
            </a:r>
          </a:p>
          <a:p>
            <a:r>
              <a:rPr lang="en-US" sz="3600" dirty="0"/>
              <a:t>T</a:t>
            </a:r>
            <a:r>
              <a:rPr lang="en-US" sz="3600" dirty="0" smtClean="0"/>
              <a:t>he </a:t>
            </a:r>
            <a:r>
              <a:rPr lang="en-US" sz="3600" dirty="0" err="1" smtClean="0"/>
              <a:t>rhombencephalon</a:t>
            </a:r>
            <a:r>
              <a:rPr lang="en-US" sz="3600" dirty="0" smtClean="0"/>
              <a:t> develops into secondary brain vesicles called the metencephalon and </a:t>
            </a:r>
            <a:r>
              <a:rPr lang="en-US" sz="3600" dirty="0" err="1" smtClean="0"/>
              <a:t>myelencephalon</a:t>
            </a:r>
            <a:r>
              <a:rPr lang="en-US" sz="3600" dirty="0" smtClean="0"/>
              <a:t>.</a:t>
            </a:r>
          </a:p>
          <a:p>
            <a:r>
              <a:rPr lang="en-US" sz="3600" dirty="0" smtClean="0"/>
              <a:t>The areas of the neural tube adjacent to the </a:t>
            </a:r>
            <a:r>
              <a:rPr lang="en-US" sz="3600" dirty="0" err="1" smtClean="0"/>
              <a:t>myelencephalon</a:t>
            </a:r>
            <a:r>
              <a:rPr lang="en-US" sz="3600" dirty="0" smtClean="0"/>
              <a:t> develop into the spinal cord.</a:t>
            </a:r>
          </a:p>
          <a:p>
            <a:endParaRPr lang="en-US" dirty="0"/>
          </a:p>
        </p:txBody>
      </p:sp>
    </p:spTree>
    <p:extLst>
      <p:ext uri="{BB962C8B-B14F-4D97-AF65-F5344CB8AC3E}">
        <p14:creationId xmlns:p14="http://schemas.microsoft.com/office/powerpoint/2010/main" val="33912339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CONNECTION</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Neural tube defects (NTDs) are caused by arrest of the normal development and closure of the neural tube-</a:t>
            </a:r>
            <a:r>
              <a:rPr lang="en-US" sz="3600" dirty="0" err="1" smtClean="0"/>
              <a:t>spina</a:t>
            </a:r>
            <a:r>
              <a:rPr lang="en-US" sz="3600" dirty="0" smtClean="0"/>
              <a:t> biﬁda and anencephaly.</a:t>
            </a:r>
          </a:p>
          <a:p>
            <a:r>
              <a:rPr lang="en-US" sz="3600" dirty="0" smtClean="0"/>
              <a:t>Anencephaly-the cranial bones fail to develop and certain parts of the brain remain in contact with amniotic ﬂuid and degenerate. Usually, a part of the brain that controls vital functions such as breathing and regulation of the heart is also affected. </a:t>
            </a:r>
          </a:p>
          <a:p>
            <a:endParaRPr lang="en-US" sz="3600" dirty="0"/>
          </a:p>
        </p:txBody>
      </p:sp>
    </p:spTree>
    <p:extLst>
      <p:ext uri="{BB962C8B-B14F-4D97-AF65-F5344CB8AC3E}">
        <p14:creationId xmlns:p14="http://schemas.microsoft.com/office/powerpoint/2010/main" val="39285642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CONNECTION</a:t>
            </a:r>
            <a:endParaRPr lang="en-US" dirty="0"/>
          </a:p>
        </p:txBody>
      </p:sp>
      <p:sp>
        <p:nvSpPr>
          <p:cNvPr id="3" name="Content Placeholder 2"/>
          <p:cNvSpPr>
            <a:spLocks noGrp="1"/>
          </p:cNvSpPr>
          <p:nvPr>
            <p:ph idx="1"/>
          </p:nvPr>
        </p:nvSpPr>
        <p:spPr/>
        <p:txBody>
          <a:bodyPr>
            <a:normAutofit/>
          </a:bodyPr>
          <a:lstStyle/>
          <a:p>
            <a:r>
              <a:rPr lang="en-US" sz="3600" dirty="0" smtClean="0"/>
              <a:t>Infants with anencephaly are stillborn or die within a few days after birth. </a:t>
            </a:r>
          </a:p>
          <a:p>
            <a:r>
              <a:rPr lang="en-US" sz="3600" dirty="0" smtClean="0"/>
              <a:t>The condition occurs about once in every 1000 births and is 2 to 4 times more common in female infants than males.</a:t>
            </a:r>
            <a:endParaRPr lang="en-US" sz="3600" dirty="0"/>
          </a:p>
        </p:txBody>
      </p:sp>
    </p:spTree>
    <p:extLst>
      <p:ext uri="{BB962C8B-B14F-4D97-AF65-F5344CB8AC3E}">
        <p14:creationId xmlns:p14="http://schemas.microsoft.com/office/powerpoint/2010/main" val="41633485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SOMITES </a:t>
            </a:r>
            <a:endParaRPr lang="en-US" dirty="0"/>
          </a:p>
        </p:txBody>
      </p:sp>
      <p:sp>
        <p:nvSpPr>
          <p:cNvPr id="3" name="Content Placeholder 2"/>
          <p:cNvSpPr>
            <a:spLocks noGrp="1"/>
          </p:cNvSpPr>
          <p:nvPr>
            <p:ph idx="1"/>
          </p:nvPr>
        </p:nvSpPr>
        <p:spPr/>
        <p:txBody>
          <a:bodyPr>
            <a:noAutofit/>
          </a:bodyPr>
          <a:lstStyle/>
          <a:p>
            <a:r>
              <a:rPr lang="en-US" sz="3600" dirty="0" smtClean="0"/>
              <a:t>By about the 17th day after fertilization, the mesoderm adjacent to the notochord and neural tube forms paired longitudinal columns of paraxial mesoderm.</a:t>
            </a:r>
          </a:p>
          <a:p>
            <a:r>
              <a:rPr lang="en-US" sz="3600" dirty="0" smtClean="0"/>
              <a:t>The mesoderm lateral to the paraxial mesoderm forms paired cylindrical masses called intermediate mesoderm. </a:t>
            </a:r>
          </a:p>
        </p:txBody>
      </p:sp>
    </p:spTree>
    <p:extLst>
      <p:ext uri="{BB962C8B-B14F-4D97-AF65-F5344CB8AC3E}">
        <p14:creationId xmlns:p14="http://schemas.microsoft.com/office/powerpoint/2010/main" val="22824735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SOMITES </a:t>
            </a:r>
            <a:endParaRPr lang="en-US" dirty="0"/>
          </a:p>
        </p:txBody>
      </p:sp>
      <p:sp>
        <p:nvSpPr>
          <p:cNvPr id="3" name="Content Placeholder 2"/>
          <p:cNvSpPr>
            <a:spLocks noGrp="1"/>
          </p:cNvSpPr>
          <p:nvPr>
            <p:ph idx="1"/>
          </p:nvPr>
        </p:nvSpPr>
        <p:spPr/>
        <p:txBody>
          <a:bodyPr>
            <a:normAutofit/>
          </a:bodyPr>
          <a:lstStyle/>
          <a:p>
            <a:r>
              <a:rPr lang="en-US" sz="3600" dirty="0"/>
              <a:t>The mesoderm lateral to the intermediate mesoderm consists of a pair of ﬂattened sheets called lateral plate mesoderm. </a:t>
            </a:r>
          </a:p>
          <a:p>
            <a:r>
              <a:rPr lang="en-US" sz="3600" dirty="0" smtClean="0"/>
              <a:t>The paraxial mesoderm soon segments into a series of paired, </a:t>
            </a:r>
            <a:r>
              <a:rPr lang="en-US" sz="3600" dirty="0" err="1" smtClean="0"/>
              <a:t>cubeshaped</a:t>
            </a:r>
            <a:r>
              <a:rPr lang="en-US" sz="3600" dirty="0" smtClean="0"/>
              <a:t> structures called </a:t>
            </a:r>
            <a:r>
              <a:rPr lang="en-US" sz="3600" dirty="0" err="1" smtClean="0"/>
              <a:t>somites</a:t>
            </a:r>
            <a:r>
              <a:rPr lang="en-US" sz="3600" dirty="0" smtClean="0"/>
              <a:t>.</a:t>
            </a:r>
          </a:p>
          <a:p>
            <a:r>
              <a:rPr lang="en-US" sz="3600" dirty="0" smtClean="0"/>
              <a:t>By the end of the ﬁfth week, 42–44 pairs of </a:t>
            </a:r>
            <a:r>
              <a:rPr lang="en-US" sz="3600" dirty="0" err="1" smtClean="0"/>
              <a:t>somites</a:t>
            </a:r>
            <a:r>
              <a:rPr lang="en-US" sz="3600" dirty="0" smtClean="0"/>
              <a:t> are present. </a:t>
            </a:r>
            <a:endParaRPr lang="en-US" sz="3600" dirty="0"/>
          </a:p>
        </p:txBody>
      </p:sp>
    </p:spTree>
    <p:extLst>
      <p:ext uri="{BB962C8B-B14F-4D97-AF65-F5344CB8AC3E}">
        <p14:creationId xmlns:p14="http://schemas.microsoft.com/office/powerpoint/2010/main" val="26491323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SOMITES </a:t>
            </a:r>
            <a:endParaRPr lang="en-US" dirty="0"/>
          </a:p>
        </p:txBody>
      </p:sp>
      <p:sp>
        <p:nvSpPr>
          <p:cNvPr id="3" name="Content Placeholder 2"/>
          <p:cNvSpPr>
            <a:spLocks noGrp="1"/>
          </p:cNvSpPr>
          <p:nvPr>
            <p:ph idx="1"/>
          </p:nvPr>
        </p:nvSpPr>
        <p:spPr>
          <a:xfrm>
            <a:off x="838200" y="1908752"/>
            <a:ext cx="10515600" cy="4351338"/>
          </a:xfrm>
        </p:spPr>
        <p:txBody>
          <a:bodyPr>
            <a:noAutofit/>
          </a:bodyPr>
          <a:lstStyle/>
          <a:p>
            <a:r>
              <a:rPr lang="en-US" sz="3600" dirty="0" smtClean="0"/>
              <a:t>The number of </a:t>
            </a:r>
            <a:r>
              <a:rPr lang="en-US" sz="3600" dirty="0" err="1" smtClean="0"/>
              <a:t>somites</a:t>
            </a:r>
            <a:r>
              <a:rPr lang="en-US" sz="3600" dirty="0" smtClean="0"/>
              <a:t> that develop over a given period can be correlated to the approximate age of the embryo. </a:t>
            </a:r>
          </a:p>
          <a:p>
            <a:r>
              <a:rPr lang="en-US" sz="3600" dirty="0" smtClean="0"/>
              <a:t>Each somite differentiates into three regions: a </a:t>
            </a:r>
            <a:r>
              <a:rPr lang="en-US" sz="3600" dirty="0" err="1" smtClean="0"/>
              <a:t>myotome</a:t>
            </a:r>
            <a:r>
              <a:rPr lang="en-US" sz="3600" dirty="0" smtClean="0"/>
              <a:t>, a dermatome, and a sclerotome.</a:t>
            </a:r>
          </a:p>
        </p:txBody>
      </p:sp>
    </p:spTree>
    <p:extLst>
      <p:ext uri="{BB962C8B-B14F-4D97-AF65-F5344CB8AC3E}">
        <p14:creationId xmlns:p14="http://schemas.microsoft.com/office/powerpoint/2010/main" val="9178108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SOMITES </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a:t>The </a:t>
            </a:r>
            <a:r>
              <a:rPr lang="en-US" sz="3600" dirty="0" err="1"/>
              <a:t>myotomes</a:t>
            </a:r>
            <a:r>
              <a:rPr lang="en-US" sz="3600" dirty="0"/>
              <a:t> develop into the skeletal muscles of the neck, trunk, and </a:t>
            </a:r>
            <a:r>
              <a:rPr lang="en-US" sz="3600" dirty="0" smtClean="0"/>
              <a:t>limbs</a:t>
            </a:r>
          </a:p>
          <a:p>
            <a:pPr marL="0" indent="0">
              <a:buNone/>
            </a:pPr>
            <a:r>
              <a:rPr lang="en-US" sz="3600" dirty="0"/>
              <a:t>T</a:t>
            </a:r>
            <a:r>
              <a:rPr lang="en-US" sz="3600" dirty="0" smtClean="0"/>
              <a:t>he </a:t>
            </a:r>
            <a:r>
              <a:rPr lang="en-US" sz="3600" dirty="0"/>
              <a:t>dermatomes form connective tissue, including the dermis of the </a:t>
            </a:r>
            <a:r>
              <a:rPr lang="en-US" sz="3600" dirty="0" smtClean="0"/>
              <a:t>skin.</a:t>
            </a:r>
          </a:p>
          <a:p>
            <a:pPr marL="0" indent="0">
              <a:buNone/>
            </a:pPr>
            <a:r>
              <a:rPr lang="en-US" sz="3600" dirty="0"/>
              <a:t>S</a:t>
            </a:r>
            <a:r>
              <a:rPr lang="en-US" sz="3600" dirty="0" smtClean="0"/>
              <a:t>clerotomes </a:t>
            </a:r>
            <a:r>
              <a:rPr lang="en-US" sz="3600" dirty="0"/>
              <a:t>give rise to the vertebrae and ribs.</a:t>
            </a:r>
          </a:p>
          <a:p>
            <a:endParaRPr lang="en-US" sz="3600" dirty="0"/>
          </a:p>
        </p:txBody>
      </p:sp>
    </p:spTree>
    <p:extLst>
      <p:ext uri="{BB962C8B-B14F-4D97-AF65-F5344CB8AC3E}">
        <p14:creationId xmlns:p14="http://schemas.microsoft.com/office/powerpoint/2010/main" val="30409495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INTRAEMBRYONIC COELOM </a:t>
            </a:r>
            <a:endParaRPr lang="en-US" dirty="0"/>
          </a:p>
        </p:txBody>
      </p:sp>
      <p:sp>
        <p:nvSpPr>
          <p:cNvPr id="3" name="Content Placeholder 2"/>
          <p:cNvSpPr>
            <a:spLocks noGrp="1"/>
          </p:cNvSpPr>
          <p:nvPr>
            <p:ph idx="1"/>
          </p:nvPr>
        </p:nvSpPr>
        <p:spPr/>
        <p:txBody>
          <a:bodyPr/>
          <a:lstStyle/>
          <a:p>
            <a:r>
              <a:rPr lang="en-US" sz="3600" dirty="0" smtClean="0"/>
              <a:t>In the third week of development, small spaces appear in the lateral plate mesoderm. </a:t>
            </a:r>
          </a:p>
          <a:p>
            <a:r>
              <a:rPr lang="en-US" sz="3600" dirty="0" smtClean="0"/>
              <a:t>These spaces soon merge to form a larger cavity called the intraembryonic coelom.</a:t>
            </a:r>
          </a:p>
          <a:p>
            <a:r>
              <a:rPr lang="en-US" sz="3600" dirty="0" smtClean="0"/>
              <a:t>This cavity splits the lateral plate mesoderm into two parts called the splanchnic mesoderm and somatic mesoderm.</a:t>
            </a:r>
          </a:p>
          <a:p>
            <a:endParaRPr lang="en-US" sz="3600" dirty="0" smtClean="0"/>
          </a:p>
          <a:p>
            <a:endParaRPr lang="en-US" dirty="0"/>
          </a:p>
        </p:txBody>
      </p:sp>
    </p:spTree>
    <p:extLst>
      <p:ext uri="{BB962C8B-B14F-4D97-AF65-F5344CB8AC3E}">
        <p14:creationId xmlns:p14="http://schemas.microsoft.com/office/powerpoint/2010/main" val="10663562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INTRAEMBRYONIC COELOM </a:t>
            </a:r>
            <a:endParaRPr lang="en-US" dirty="0"/>
          </a:p>
        </p:txBody>
      </p:sp>
      <p:sp>
        <p:nvSpPr>
          <p:cNvPr id="3" name="Content Placeholder 2"/>
          <p:cNvSpPr>
            <a:spLocks noGrp="1"/>
          </p:cNvSpPr>
          <p:nvPr>
            <p:ph idx="1"/>
          </p:nvPr>
        </p:nvSpPr>
        <p:spPr/>
        <p:txBody>
          <a:bodyPr>
            <a:noAutofit/>
          </a:bodyPr>
          <a:lstStyle/>
          <a:p>
            <a:r>
              <a:rPr lang="en-US" sz="3600" dirty="0" smtClean="0"/>
              <a:t>Splanchnic mesoderm forms the heart and the visceral layer of the serous pericardium, blood vessels, the smooth muscle and connective tissues of the respiratory and digestive organs, and the visceral layer of the serous membrane of the pleurae and peritoneum.</a:t>
            </a:r>
          </a:p>
        </p:txBody>
      </p:sp>
    </p:spTree>
    <p:extLst>
      <p:ext uri="{BB962C8B-B14F-4D97-AF65-F5344CB8AC3E}">
        <p14:creationId xmlns:p14="http://schemas.microsoft.com/office/powerpoint/2010/main" val="38302824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INTRAEMBRYONIC COELOM </a:t>
            </a:r>
            <a:endParaRPr lang="en-US" dirty="0"/>
          </a:p>
        </p:txBody>
      </p:sp>
      <p:sp>
        <p:nvSpPr>
          <p:cNvPr id="3" name="Content Placeholder 2"/>
          <p:cNvSpPr>
            <a:spLocks noGrp="1"/>
          </p:cNvSpPr>
          <p:nvPr>
            <p:ph idx="1"/>
          </p:nvPr>
        </p:nvSpPr>
        <p:spPr/>
        <p:txBody>
          <a:bodyPr>
            <a:normAutofit/>
          </a:bodyPr>
          <a:lstStyle/>
          <a:p>
            <a:r>
              <a:rPr lang="en-US" sz="3600" dirty="0"/>
              <a:t>Somatic mesoderm gives rise to the bones, ligaments, and dermis of the limbs and the parietal layer of the serous membrane of the pericardium, pleurae, and peritoneum.</a:t>
            </a:r>
          </a:p>
          <a:p>
            <a:endParaRPr lang="en-US" sz="3600" dirty="0"/>
          </a:p>
        </p:txBody>
      </p:sp>
    </p:spTree>
    <p:extLst>
      <p:ext uri="{BB962C8B-B14F-4D97-AF65-F5344CB8AC3E}">
        <p14:creationId xmlns:p14="http://schemas.microsoft.com/office/powerpoint/2010/main" val="2353803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GASTRULATION INVOLVES THE REARRANGEMENT AND MIGRATION OF CELLS FROM THE EPIBLAST.</a:t>
            </a:r>
            <a:endParaRPr lang="en-US" sz="36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4945" y="1870364"/>
            <a:ext cx="8381999" cy="4197927"/>
          </a:xfrm>
        </p:spPr>
      </p:pic>
    </p:spTree>
    <p:extLst>
      <p:ext uri="{BB962C8B-B14F-4D97-AF65-F5344CB8AC3E}">
        <p14:creationId xmlns:p14="http://schemas.microsoft.com/office/powerpoint/2010/main" val="713356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CARDIOVASCULAR SYSTEM </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Angiogenesis-This is the formation of blood vessels, begins in the extraembryonic mesoderm in the yolk sac, connecting stalk, and chorion in the 3</a:t>
            </a:r>
            <a:r>
              <a:rPr lang="en-US" sz="3600" baseline="30000" dirty="0" smtClean="0"/>
              <a:t>rd</a:t>
            </a:r>
            <a:r>
              <a:rPr lang="en-US" sz="3600" dirty="0" smtClean="0"/>
              <a:t> wk.</a:t>
            </a:r>
          </a:p>
          <a:p>
            <a:r>
              <a:rPr lang="en-US" sz="3600" dirty="0" smtClean="0"/>
              <a:t>This early development is necessary because there is insufﬁcient yolk in the yolk sac and ovum to provide adequate nutrition for the rapidly developing embryo.</a:t>
            </a:r>
          </a:p>
          <a:p>
            <a:r>
              <a:rPr lang="en-US" sz="3600" dirty="0" smtClean="0"/>
              <a:t> Angiogenesis-mesodermal cells-into </a:t>
            </a:r>
            <a:r>
              <a:rPr lang="en-US" sz="3600" dirty="0" err="1" smtClean="0"/>
              <a:t>hemangioblasts</a:t>
            </a:r>
            <a:r>
              <a:rPr lang="en-US" sz="3600" dirty="0" smtClean="0"/>
              <a:t>- angioblasts-isolated  masses of cells blood island. </a:t>
            </a:r>
            <a:endParaRPr lang="en-US" sz="3600" dirty="0"/>
          </a:p>
        </p:txBody>
      </p:sp>
    </p:spTree>
    <p:extLst>
      <p:ext uri="{BB962C8B-B14F-4D97-AF65-F5344CB8AC3E}">
        <p14:creationId xmlns:p14="http://schemas.microsoft.com/office/powerpoint/2010/main" val="40081103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CARDIOVASCULAR SYSTEM </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Spaces soon develop in the blood islands and form the lumens of blood vessels. </a:t>
            </a:r>
          </a:p>
          <a:p>
            <a:r>
              <a:rPr lang="en-US" sz="3600" dirty="0" smtClean="0"/>
              <a:t>Some angioblasts arrange themselves around each space to form the endothelium and the tunics (layers) of the developing blood vessels.</a:t>
            </a:r>
          </a:p>
          <a:p>
            <a:r>
              <a:rPr lang="en-US" sz="3600" dirty="0" smtClean="0"/>
              <a:t> As the blood islands grow and fuse, they soon form an extensive system of blood vessels throughout the embryo. </a:t>
            </a:r>
            <a:endParaRPr lang="en-US" sz="3600" dirty="0"/>
          </a:p>
        </p:txBody>
      </p:sp>
    </p:spTree>
    <p:extLst>
      <p:ext uri="{BB962C8B-B14F-4D97-AF65-F5344CB8AC3E}">
        <p14:creationId xmlns:p14="http://schemas.microsoft.com/office/powerpoint/2010/main" val="22438161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CARDIOVASCULAR SYSTEM </a:t>
            </a:r>
            <a:endParaRPr lang="en-US" dirty="0"/>
          </a:p>
        </p:txBody>
      </p:sp>
      <p:sp>
        <p:nvSpPr>
          <p:cNvPr id="3" name="Content Placeholder 2"/>
          <p:cNvSpPr>
            <a:spLocks noGrp="1"/>
          </p:cNvSpPr>
          <p:nvPr>
            <p:ph idx="1"/>
          </p:nvPr>
        </p:nvSpPr>
        <p:spPr/>
        <p:txBody>
          <a:bodyPr>
            <a:noAutofit/>
          </a:bodyPr>
          <a:lstStyle/>
          <a:p>
            <a:r>
              <a:rPr lang="en-US" sz="3600" dirty="0" smtClean="0"/>
              <a:t>About 3 weeks after fertilization, blood cells and blood plasma begin to develop outside the embryo from </a:t>
            </a:r>
            <a:r>
              <a:rPr lang="en-US" sz="3600" dirty="0" err="1" smtClean="0"/>
              <a:t>hemoangioblasts</a:t>
            </a:r>
            <a:r>
              <a:rPr lang="en-US" sz="3600" dirty="0" smtClean="0"/>
              <a:t> in the blood vessels in the walls of the yolk sac, allantois, and chorion. </a:t>
            </a:r>
          </a:p>
          <a:p>
            <a:r>
              <a:rPr lang="en-US" sz="3600" dirty="0" smtClean="0"/>
              <a:t>These then develop into pluripotent stem cells that form blood cells.</a:t>
            </a:r>
          </a:p>
        </p:txBody>
      </p:sp>
    </p:spTree>
    <p:extLst>
      <p:ext uri="{BB962C8B-B14F-4D97-AF65-F5344CB8AC3E}">
        <p14:creationId xmlns:p14="http://schemas.microsoft.com/office/powerpoint/2010/main" val="25754008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CARDIOVASCULAR SYSTEM.</a:t>
            </a:r>
            <a:endParaRPr lang="en-US" dirty="0"/>
          </a:p>
        </p:txBody>
      </p:sp>
      <p:sp>
        <p:nvSpPr>
          <p:cNvPr id="3" name="Content Placeholder 2"/>
          <p:cNvSpPr>
            <a:spLocks noGrp="1"/>
          </p:cNvSpPr>
          <p:nvPr>
            <p:ph idx="1"/>
          </p:nvPr>
        </p:nvSpPr>
        <p:spPr/>
        <p:txBody>
          <a:bodyPr>
            <a:normAutofit/>
          </a:bodyPr>
          <a:lstStyle/>
          <a:p>
            <a:r>
              <a:rPr lang="en-US" sz="3600" dirty="0"/>
              <a:t>Blood formation begins within the embryo at about the ﬁfth week in the liver and the twelfth week in the spleen, red bone marrow, and thymus. </a:t>
            </a:r>
          </a:p>
          <a:p>
            <a:r>
              <a:rPr lang="en-US" sz="3600" dirty="0" smtClean="0"/>
              <a:t>The heart forms from splanchnic mesoderm in the head end of the embryo on days 18 and 19. </a:t>
            </a:r>
          </a:p>
          <a:p>
            <a:r>
              <a:rPr lang="en-US" sz="3600" dirty="0" smtClean="0"/>
              <a:t>This region of mesodermal cells is called the cardiogenic area. </a:t>
            </a:r>
            <a:endParaRPr lang="en-US" sz="3600" dirty="0"/>
          </a:p>
        </p:txBody>
      </p:sp>
    </p:spTree>
    <p:extLst>
      <p:ext uri="{BB962C8B-B14F-4D97-AF65-F5344CB8AC3E}">
        <p14:creationId xmlns:p14="http://schemas.microsoft.com/office/powerpoint/2010/main" val="28103390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CARDIOVASCULAR SYSTEM.</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In response to induction signals from the underlying endoderm, these mesodermal cells form a pair of endocardial tubes. </a:t>
            </a:r>
          </a:p>
          <a:p>
            <a:r>
              <a:rPr lang="en-US" sz="3600" dirty="0" smtClean="0"/>
              <a:t>The tubes then fuse to form a single primitive heart tube. </a:t>
            </a:r>
          </a:p>
          <a:p>
            <a:r>
              <a:rPr lang="en-US" sz="3600" dirty="0" smtClean="0"/>
              <a:t>By the end of the third week, the primitive heart tube bends on itself, becomes S-shaped, and begins to beat.</a:t>
            </a:r>
            <a:endParaRPr lang="en-US" sz="3600" dirty="0"/>
          </a:p>
        </p:txBody>
      </p:sp>
    </p:spTree>
    <p:extLst>
      <p:ext uri="{BB962C8B-B14F-4D97-AF65-F5344CB8AC3E}">
        <p14:creationId xmlns:p14="http://schemas.microsoft.com/office/powerpoint/2010/main" val="15105092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CARDIOVASCULAR SYSTEM.</a:t>
            </a:r>
            <a:endParaRPr lang="en-US" dirty="0"/>
          </a:p>
        </p:txBody>
      </p:sp>
      <p:sp>
        <p:nvSpPr>
          <p:cNvPr id="3" name="Content Placeholder 2"/>
          <p:cNvSpPr>
            <a:spLocks noGrp="1"/>
          </p:cNvSpPr>
          <p:nvPr>
            <p:ph idx="1"/>
          </p:nvPr>
        </p:nvSpPr>
        <p:spPr/>
        <p:txBody>
          <a:bodyPr>
            <a:normAutofit/>
          </a:bodyPr>
          <a:lstStyle/>
          <a:p>
            <a:r>
              <a:rPr lang="en-US" sz="3600" dirty="0" smtClean="0"/>
              <a:t>It then joins blood vessels in other parts of the embryo, connecting stalk, chorion, and yolk sac to form a primitive cardiovascular system.</a:t>
            </a:r>
          </a:p>
          <a:p>
            <a:endParaRPr lang="en-US" sz="3600" dirty="0"/>
          </a:p>
        </p:txBody>
      </p:sp>
    </p:spTree>
    <p:extLst>
      <p:ext uri="{BB962C8B-B14F-4D97-AF65-F5344CB8AC3E}">
        <p14:creationId xmlns:p14="http://schemas.microsoft.com/office/powerpoint/2010/main" val="16695376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CHORIONIC VILLI AND PLACENTA</a:t>
            </a:r>
            <a:endParaRPr lang="en-US" dirty="0"/>
          </a:p>
        </p:txBody>
      </p:sp>
      <p:sp>
        <p:nvSpPr>
          <p:cNvPr id="3" name="Content Placeholder 2"/>
          <p:cNvSpPr>
            <a:spLocks noGrp="1"/>
          </p:cNvSpPr>
          <p:nvPr>
            <p:ph idx="1"/>
          </p:nvPr>
        </p:nvSpPr>
        <p:spPr/>
        <p:txBody>
          <a:bodyPr>
            <a:noAutofit/>
          </a:bodyPr>
          <a:lstStyle/>
          <a:p>
            <a:r>
              <a:rPr lang="en-US" sz="3600" dirty="0"/>
              <a:t>As the embryonic tissue invades the uterine wall, maternal uterine vessels are eroded and maternal blood ﬁlls spaces, called lacunae, within the invading tissue. </a:t>
            </a:r>
            <a:endParaRPr lang="en-US" sz="3600" dirty="0" smtClean="0"/>
          </a:p>
          <a:p>
            <a:r>
              <a:rPr lang="en-US" sz="3600" dirty="0" smtClean="0"/>
              <a:t>By </a:t>
            </a:r>
            <a:r>
              <a:rPr lang="en-US" sz="3600" dirty="0"/>
              <a:t>the end of the second week of development, chorionic </a:t>
            </a:r>
            <a:r>
              <a:rPr lang="en-US" sz="3600" dirty="0" smtClean="0"/>
              <a:t>villi begin </a:t>
            </a:r>
            <a:r>
              <a:rPr lang="en-US" sz="3600" dirty="0"/>
              <a:t>to develop. </a:t>
            </a:r>
            <a:endParaRPr lang="en-US" sz="3600" dirty="0" smtClean="0"/>
          </a:p>
        </p:txBody>
      </p:sp>
    </p:spTree>
    <p:extLst>
      <p:ext uri="{BB962C8B-B14F-4D97-AF65-F5344CB8AC3E}">
        <p14:creationId xmlns:p14="http://schemas.microsoft.com/office/powerpoint/2010/main" val="21533050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THE CHORIONIC VILLI AND PLACENTA</a:t>
            </a:r>
          </a:p>
        </p:txBody>
      </p:sp>
      <p:sp>
        <p:nvSpPr>
          <p:cNvPr id="3" name="Content Placeholder 2"/>
          <p:cNvSpPr>
            <a:spLocks noGrp="1"/>
          </p:cNvSpPr>
          <p:nvPr>
            <p:ph idx="1"/>
          </p:nvPr>
        </p:nvSpPr>
        <p:spPr/>
        <p:txBody>
          <a:bodyPr>
            <a:noAutofit/>
          </a:bodyPr>
          <a:lstStyle/>
          <a:p>
            <a:r>
              <a:rPr lang="en-US" sz="3600" dirty="0"/>
              <a:t>These ﬁngerlike projections consist of chorion (</a:t>
            </a:r>
            <a:r>
              <a:rPr lang="en-US" sz="3600" dirty="0" err="1"/>
              <a:t>syncytiotrophoblast</a:t>
            </a:r>
            <a:r>
              <a:rPr lang="en-US" sz="3600" dirty="0"/>
              <a:t> surrounded by </a:t>
            </a:r>
            <a:r>
              <a:rPr lang="en-US" sz="3600" dirty="0" err="1"/>
              <a:t>cytotrophoblast</a:t>
            </a:r>
            <a:r>
              <a:rPr lang="en-US" sz="3600" dirty="0"/>
              <a:t>) that projects into the endometrial wall of the uterus</a:t>
            </a:r>
            <a:r>
              <a:rPr lang="en-US" sz="3600" dirty="0" smtClean="0"/>
              <a:t>.</a:t>
            </a:r>
          </a:p>
          <a:p>
            <a:r>
              <a:rPr lang="en-US" sz="3600" dirty="0"/>
              <a:t> By the end of the third week, blood capillaries develop in the chorionic </a:t>
            </a:r>
            <a:r>
              <a:rPr lang="en-US" sz="3600" dirty="0" smtClean="0"/>
              <a:t>villi. </a:t>
            </a:r>
          </a:p>
        </p:txBody>
      </p:sp>
    </p:spTree>
    <p:extLst>
      <p:ext uri="{BB962C8B-B14F-4D97-AF65-F5344CB8AC3E}">
        <p14:creationId xmlns:p14="http://schemas.microsoft.com/office/powerpoint/2010/main" val="4268746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THE CHORIONIC VILLI AND PLACENTA</a:t>
            </a:r>
          </a:p>
        </p:txBody>
      </p:sp>
      <p:sp>
        <p:nvSpPr>
          <p:cNvPr id="3" name="Content Placeholder 2"/>
          <p:cNvSpPr>
            <a:spLocks noGrp="1"/>
          </p:cNvSpPr>
          <p:nvPr>
            <p:ph idx="1"/>
          </p:nvPr>
        </p:nvSpPr>
        <p:spPr/>
        <p:txBody>
          <a:bodyPr>
            <a:normAutofit lnSpcReduction="10000"/>
          </a:bodyPr>
          <a:lstStyle/>
          <a:p>
            <a:r>
              <a:rPr lang="en-US" sz="3600" dirty="0"/>
              <a:t>Blood vessels in the chorionic villi connect to the embryonic heart by way of the umbilical arteries and umbilical vein through the connecting (body) stalk, which will eventually become the umbilical cord. </a:t>
            </a:r>
          </a:p>
          <a:p>
            <a:r>
              <a:rPr lang="en-US" sz="3600" dirty="0"/>
              <a:t>The fetal blood capillaries within the chorionic villi project into the lacunae, which unite to form the </a:t>
            </a:r>
            <a:r>
              <a:rPr lang="en-US" sz="3600" dirty="0" err="1"/>
              <a:t>intervillous</a:t>
            </a:r>
            <a:r>
              <a:rPr lang="en-US" sz="3600" dirty="0"/>
              <a:t> spaces that bathe the chorionic villi with maternal blood.</a:t>
            </a:r>
          </a:p>
        </p:txBody>
      </p:sp>
    </p:spTree>
    <p:extLst>
      <p:ext uri="{BB962C8B-B14F-4D97-AF65-F5344CB8AC3E}">
        <p14:creationId xmlns:p14="http://schemas.microsoft.com/office/powerpoint/2010/main" val="28031602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THE CHORIONIC VILLI AND PLACENTA</a:t>
            </a:r>
          </a:p>
        </p:txBody>
      </p:sp>
      <p:sp>
        <p:nvSpPr>
          <p:cNvPr id="3" name="Content Placeholder 2"/>
          <p:cNvSpPr>
            <a:spLocks noGrp="1"/>
          </p:cNvSpPr>
          <p:nvPr>
            <p:ph idx="1"/>
          </p:nvPr>
        </p:nvSpPr>
        <p:spPr/>
        <p:txBody>
          <a:bodyPr>
            <a:normAutofit lnSpcReduction="10000"/>
          </a:bodyPr>
          <a:lstStyle/>
          <a:p>
            <a:r>
              <a:rPr lang="en-US" sz="3600" dirty="0"/>
              <a:t>As a result, maternal and fetal blood vessels are in close proximity</a:t>
            </a:r>
            <a:r>
              <a:rPr lang="en-US" sz="3600" dirty="0" smtClean="0"/>
              <a:t>.</a:t>
            </a:r>
          </a:p>
          <a:p>
            <a:r>
              <a:rPr lang="en-US" sz="3600" dirty="0" err="1" smtClean="0"/>
              <a:t>However,maternal</a:t>
            </a:r>
            <a:r>
              <a:rPr lang="en-US" sz="3600" dirty="0" smtClean="0"/>
              <a:t> </a:t>
            </a:r>
            <a:r>
              <a:rPr lang="en-US" sz="3600" dirty="0"/>
              <a:t>and fetal blood vessels do not join, and the blood they carry does not normally mix</a:t>
            </a:r>
            <a:r>
              <a:rPr lang="en-US" sz="3600" dirty="0" smtClean="0"/>
              <a:t>.</a:t>
            </a:r>
          </a:p>
          <a:p>
            <a:r>
              <a:rPr lang="en-US" sz="3600" dirty="0"/>
              <a:t>Instead, oxygen and nutrients in the blood of the mother’s </a:t>
            </a:r>
            <a:r>
              <a:rPr lang="en-US" sz="3600" dirty="0" err="1"/>
              <a:t>intervillous</a:t>
            </a:r>
            <a:r>
              <a:rPr lang="en-US" sz="3600" dirty="0"/>
              <a:t> spaces, which are the spaces between chorionic villi, diffuse across the cell membranes into the capillaries of the villi. </a:t>
            </a:r>
            <a:endParaRPr lang="en-US" sz="3600" dirty="0" smtClean="0"/>
          </a:p>
        </p:txBody>
      </p:sp>
    </p:spTree>
    <p:extLst>
      <p:ext uri="{BB962C8B-B14F-4D97-AF65-F5344CB8AC3E}">
        <p14:creationId xmlns:p14="http://schemas.microsoft.com/office/powerpoint/2010/main" val="1689437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4977"/>
            <a:ext cx="10058400" cy="1450757"/>
          </a:xfrm>
        </p:spPr>
        <p:txBody>
          <a:bodyPr>
            <a:normAutofit/>
          </a:bodyPr>
          <a:lstStyle/>
          <a:p>
            <a:r>
              <a:rPr lang="en-US" sz="3200" dirty="0" smtClean="0"/>
              <a:t>DORSAL AND PARTIAL SECTIONAL VIEWS OF </a:t>
            </a:r>
            <a:r>
              <a:rPr lang="en-US" sz="3200" dirty="0" smtClean="0"/>
              <a:t>EMBRYONIC </a:t>
            </a:r>
            <a:r>
              <a:rPr lang="en-US" sz="3200" dirty="0" smtClean="0"/>
              <a:t>DISC, ABOUT 15 DAYS AFTER FERTILIZATION </a:t>
            </a:r>
            <a:endParaRPr lang="en-US" sz="32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6909" y="2128595"/>
            <a:ext cx="8797635" cy="3995113"/>
          </a:xfrm>
        </p:spPr>
      </p:pic>
    </p:spTree>
    <p:extLst>
      <p:ext uri="{BB962C8B-B14F-4D97-AF65-F5344CB8AC3E}">
        <p14:creationId xmlns:p14="http://schemas.microsoft.com/office/powerpoint/2010/main" val="28753925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THE CHORIONIC VILLI AND PLACENTA</a:t>
            </a:r>
          </a:p>
        </p:txBody>
      </p:sp>
      <p:sp>
        <p:nvSpPr>
          <p:cNvPr id="3" name="Content Placeholder 2"/>
          <p:cNvSpPr>
            <a:spLocks noGrp="1"/>
          </p:cNvSpPr>
          <p:nvPr>
            <p:ph idx="1"/>
          </p:nvPr>
        </p:nvSpPr>
        <p:spPr/>
        <p:txBody>
          <a:bodyPr>
            <a:normAutofit lnSpcReduction="10000"/>
          </a:bodyPr>
          <a:lstStyle/>
          <a:p>
            <a:r>
              <a:rPr lang="en-US" sz="3600" dirty="0"/>
              <a:t>Waste products such as carbon dioxide diffuse in the opposite direction</a:t>
            </a:r>
            <a:r>
              <a:rPr lang="en-US" sz="3600" dirty="0" smtClean="0"/>
              <a:t>.</a:t>
            </a:r>
          </a:p>
          <a:p>
            <a:r>
              <a:rPr lang="en-US" sz="3600" dirty="0" smtClean="0"/>
              <a:t>Placentation </a:t>
            </a:r>
            <a:r>
              <a:rPr lang="en-US" sz="3600" dirty="0"/>
              <a:t>is the process of forming the </a:t>
            </a:r>
            <a:r>
              <a:rPr lang="en-US" sz="3600" dirty="0" smtClean="0"/>
              <a:t>placenta.</a:t>
            </a:r>
          </a:p>
          <a:p>
            <a:r>
              <a:rPr lang="en-US" sz="3600" dirty="0" smtClean="0"/>
              <a:t>The </a:t>
            </a:r>
            <a:r>
              <a:rPr lang="en-US" sz="3600" dirty="0"/>
              <a:t>placenta </a:t>
            </a:r>
            <a:r>
              <a:rPr lang="en-US" sz="3600" dirty="0" smtClean="0"/>
              <a:t>develops </a:t>
            </a:r>
            <a:r>
              <a:rPr lang="en-US" sz="3600" dirty="0"/>
              <a:t>from two separate individuals, the mother and the fetus.  </a:t>
            </a:r>
          </a:p>
          <a:p>
            <a:r>
              <a:rPr lang="en-US" sz="3600" dirty="0"/>
              <a:t>By the beginning of the twelfth week, the placenta has two distinct parts: </a:t>
            </a:r>
            <a:endParaRPr lang="en-US" sz="3600" dirty="0" smtClean="0"/>
          </a:p>
          <a:p>
            <a:endParaRPr lang="en-US" dirty="0"/>
          </a:p>
        </p:txBody>
      </p:sp>
    </p:spTree>
    <p:extLst>
      <p:ext uri="{BB962C8B-B14F-4D97-AF65-F5344CB8AC3E}">
        <p14:creationId xmlns:p14="http://schemas.microsoft.com/office/powerpoint/2010/main" val="10755952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THE CHORIONIC VILLI AND PLACENTA</a:t>
            </a:r>
          </a:p>
        </p:txBody>
      </p:sp>
      <p:sp>
        <p:nvSpPr>
          <p:cNvPr id="3" name="Content Placeholder 2"/>
          <p:cNvSpPr>
            <a:spLocks noGrp="1"/>
          </p:cNvSpPr>
          <p:nvPr>
            <p:ph idx="1"/>
          </p:nvPr>
        </p:nvSpPr>
        <p:spPr/>
        <p:txBody>
          <a:bodyPr>
            <a:normAutofit fontScale="25000" lnSpcReduction="20000"/>
          </a:bodyPr>
          <a:lstStyle/>
          <a:p>
            <a:pPr marL="0" indent="0">
              <a:buNone/>
            </a:pPr>
            <a:r>
              <a:rPr lang="en-US" sz="3900" dirty="0"/>
              <a:t>(</a:t>
            </a:r>
            <a:r>
              <a:rPr lang="en-US" sz="14400" dirty="0"/>
              <a:t>1).The fetal portion formed by the chorionic villi of the chorion and </a:t>
            </a:r>
          </a:p>
          <a:p>
            <a:pPr marL="0" indent="0">
              <a:buNone/>
            </a:pPr>
            <a:r>
              <a:rPr lang="en-US" sz="14400" dirty="0"/>
              <a:t>(2).The maternal portion formed by the decidua basalis of the </a:t>
            </a:r>
            <a:r>
              <a:rPr lang="en-US" sz="14400" dirty="0" smtClean="0"/>
              <a:t>endometrium.</a:t>
            </a:r>
          </a:p>
          <a:p>
            <a:r>
              <a:rPr lang="en-US" sz="14400" dirty="0"/>
              <a:t>Functionally, the placenta allows oxygen and nutrients to diffuse from maternal blood into fetal blood while carbon dioxide and wastes diffuse from fetal blood into maternal blood. </a:t>
            </a:r>
          </a:p>
          <a:p>
            <a:pPr marL="0" indent="0">
              <a:buNone/>
            </a:pPr>
            <a:r>
              <a:rPr lang="en-US" sz="14400" dirty="0" smtClean="0"/>
              <a:t> </a:t>
            </a:r>
            <a:endParaRPr lang="en-US" sz="14400" dirty="0"/>
          </a:p>
          <a:p>
            <a:endParaRPr lang="en-US" dirty="0"/>
          </a:p>
        </p:txBody>
      </p:sp>
    </p:spTree>
    <p:extLst>
      <p:ext uri="{BB962C8B-B14F-4D97-AF65-F5344CB8AC3E}">
        <p14:creationId xmlns:p14="http://schemas.microsoft.com/office/powerpoint/2010/main" val="37786382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THE CHORIONIC VILLI AND PLACENTA</a:t>
            </a:r>
          </a:p>
        </p:txBody>
      </p:sp>
      <p:sp>
        <p:nvSpPr>
          <p:cNvPr id="3" name="Content Placeholder 2"/>
          <p:cNvSpPr>
            <a:spLocks noGrp="1"/>
          </p:cNvSpPr>
          <p:nvPr>
            <p:ph idx="1"/>
          </p:nvPr>
        </p:nvSpPr>
        <p:spPr/>
        <p:txBody>
          <a:bodyPr>
            <a:normAutofit lnSpcReduction="10000"/>
          </a:bodyPr>
          <a:lstStyle/>
          <a:p>
            <a:r>
              <a:rPr lang="en-US" sz="3600" dirty="0"/>
              <a:t>The placenta also is a protective barrier because most microorganisms cannot pass through it. </a:t>
            </a:r>
            <a:endParaRPr lang="en-US" sz="3600" dirty="0" smtClean="0"/>
          </a:p>
          <a:p>
            <a:r>
              <a:rPr lang="en-US" sz="3600" dirty="0"/>
              <a:t>The placenta stores nutrients such as carbohydrates, proteins, calcium, and iron, which are released into fetal circulation as required. </a:t>
            </a:r>
            <a:endParaRPr lang="en-US" sz="3600" dirty="0" smtClean="0"/>
          </a:p>
          <a:p>
            <a:r>
              <a:rPr lang="en-US" sz="3600" dirty="0"/>
              <a:t>The actual connection between the placenta and embryo, and later the fetus, is through the umbilical </a:t>
            </a:r>
            <a:r>
              <a:rPr lang="en-US" sz="3600" dirty="0" smtClean="0"/>
              <a:t>cord(which is 2 cm wide </a:t>
            </a:r>
            <a:r>
              <a:rPr lang="en-US" sz="3600" dirty="0"/>
              <a:t>and about 50–60 </a:t>
            </a:r>
            <a:r>
              <a:rPr lang="en-US" sz="3600" dirty="0" smtClean="0"/>
              <a:t>cm length). </a:t>
            </a:r>
            <a:endParaRPr lang="en-US" sz="3600" dirty="0"/>
          </a:p>
        </p:txBody>
      </p:sp>
    </p:spTree>
    <p:extLst>
      <p:ext uri="{BB962C8B-B14F-4D97-AF65-F5344CB8AC3E}">
        <p14:creationId xmlns:p14="http://schemas.microsoft.com/office/powerpoint/2010/main" val="8690017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THE CHORIONIC VILLI AND PLACENTA</a:t>
            </a:r>
          </a:p>
        </p:txBody>
      </p:sp>
      <p:sp>
        <p:nvSpPr>
          <p:cNvPr id="3" name="Content Placeholder 2"/>
          <p:cNvSpPr>
            <a:spLocks noGrp="1"/>
          </p:cNvSpPr>
          <p:nvPr>
            <p:ph idx="1"/>
          </p:nvPr>
        </p:nvSpPr>
        <p:spPr/>
        <p:txBody>
          <a:bodyPr>
            <a:normAutofit lnSpcReduction="10000"/>
          </a:bodyPr>
          <a:lstStyle/>
          <a:p>
            <a:r>
              <a:rPr lang="en-US" sz="3600" dirty="0"/>
              <a:t>The umbilical cord consists of two umbilical </a:t>
            </a:r>
            <a:r>
              <a:rPr lang="en-US" sz="3600" dirty="0" smtClean="0"/>
              <a:t>arteries, </a:t>
            </a:r>
            <a:r>
              <a:rPr lang="en-US" sz="3600" dirty="0"/>
              <a:t>one umbilical </a:t>
            </a:r>
            <a:r>
              <a:rPr lang="en-US" sz="3600" dirty="0" smtClean="0"/>
              <a:t>vein, </a:t>
            </a:r>
            <a:r>
              <a:rPr lang="en-US" sz="3600" dirty="0"/>
              <a:t>and supporting mucous connective tissue called Wharton’s jelly derived from the allantois</a:t>
            </a:r>
            <a:r>
              <a:rPr lang="en-US" sz="3600" dirty="0" smtClean="0"/>
              <a:t>.</a:t>
            </a:r>
          </a:p>
          <a:p>
            <a:r>
              <a:rPr lang="en-US" sz="3600" dirty="0"/>
              <a:t> A layer of amnion surrounds the entire umbilical cord and gives it a shiny </a:t>
            </a:r>
            <a:r>
              <a:rPr lang="en-US" sz="3600" dirty="0" smtClean="0"/>
              <a:t>appearance.</a:t>
            </a:r>
          </a:p>
          <a:p>
            <a:r>
              <a:rPr lang="en-US" sz="3600" dirty="0"/>
              <a:t>Pharmaceutical companies use human placentas as a source of hormones, drugs, and </a:t>
            </a:r>
            <a:r>
              <a:rPr lang="en-US" sz="3600" dirty="0" smtClean="0"/>
              <a:t>blood</a:t>
            </a:r>
            <a:r>
              <a:rPr lang="en-US" sz="3600" dirty="0"/>
              <a:t>.</a:t>
            </a:r>
          </a:p>
        </p:txBody>
      </p:sp>
    </p:spTree>
    <p:extLst>
      <p:ext uri="{BB962C8B-B14F-4D97-AF65-F5344CB8AC3E}">
        <p14:creationId xmlns:p14="http://schemas.microsoft.com/office/powerpoint/2010/main" val="13435563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THE CHORIONIC VILLI AND PLACENTA</a:t>
            </a:r>
          </a:p>
        </p:txBody>
      </p:sp>
      <p:sp>
        <p:nvSpPr>
          <p:cNvPr id="3" name="Content Placeholder 2"/>
          <p:cNvSpPr>
            <a:spLocks noGrp="1"/>
          </p:cNvSpPr>
          <p:nvPr>
            <p:ph idx="1"/>
          </p:nvPr>
        </p:nvSpPr>
        <p:spPr/>
        <p:txBody>
          <a:bodyPr>
            <a:normAutofit/>
          </a:bodyPr>
          <a:lstStyle/>
          <a:p>
            <a:r>
              <a:rPr lang="en-US" sz="3600" dirty="0" smtClean="0"/>
              <a:t>Portions </a:t>
            </a:r>
            <a:r>
              <a:rPr lang="en-US" sz="3600" dirty="0"/>
              <a:t>of placentas are also used for burn coverage. </a:t>
            </a:r>
            <a:endParaRPr lang="en-US" sz="3600" dirty="0" smtClean="0"/>
          </a:p>
          <a:p>
            <a:r>
              <a:rPr lang="en-US" sz="3600" dirty="0" smtClean="0"/>
              <a:t>The </a:t>
            </a:r>
            <a:r>
              <a:rPr lang="en-US" sz="3600" dirty="0"/>
              <a:t>placental and umbilical cord veins can also be used in blood vessel grafts, and cord blood can be frozen to provide a future source of pluripotent stem </a:t>
            </a:r>
            <a:r>
              <a:rPr lang="en-US" sz="3600" dirty="0" smtClean="0"/>
              <a:t>cells.</a:t>
            </a:r>
            <a:endParaRPr lang="en-US" sz="3600" dirty="0"/>
          </a:p>
        </p:txBody>
      </p:sp>
    </p:spTree>
    <p:extLst>
      <p:ext uri="{BB962C8B-B14F-4D97-AF65-F5344CB8AC3E}">
        <p14:creationId xmlns:p14="http://schemas.microsoft.com/office/powerpoint/2010/main" val="26973288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DEVELOPMENT OF CHORIONIC VILLI-FRONTAL SECTION THROUGH UTERUS SHOWING BLASTOCYST, ABOUT 13 DAYS AFTER FERTILIZATION </a:t>
            </a:r>
            <a:endParaRPr lang="en-US" sz="4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3164" y="1898073"/>
            <a:ext cx="8645236" cy="4267200"/>
          </a:xfrm>
        </p:spPr>
      </p:pic>
    </p:spTree>
    <p:extLst>
      <p:ext uri="{BB962C8B-B14F-4D97-AF65-F5344CB8AC3E}">
        <p14:creationId xmlns:p14="http://schemas.microsoft.com/office/powerpoint/2010/main" val="30290318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DEVELOPMENT OF CHORIONIC VILLI- DETAILS OF TWO CHORIONIC VILLI, ABOUT 21 DAYS AFTER FERTILIZATION.</a:t>
            </a:r>
            <a:endParaRPr lang="en-US" sz="36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0364" y="1856509"/>
            <a:ext cx="7412181" cy="4211782"/>
          </a:xfrm>
        </p:spPr>
      </p:pic>
    </p:spTree>
    <p:extLst>
      <p:ext uri="{BB962C8B-B14F-4D97-AF65-F5344CB8AC3E}">
        <p14:creationId xmlns:p14="http://schemas.microsoft.com/office/powerpoint/2010/main" val="5310482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CHORIONIC VILLI. </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3273" y="1846263"/>
            <a:ext cx="8950036" cy="4249737"/>
          </a:xfrm>
        </p:spPr>
      </p:pic>
    </p:spTree>
    <p:extLst>
      <p:ext uri="{BB962C8B-B14F-4D97-AF65-F5344CB8AC3E}">
        <p14:creationId xmlns:p14="http://schemas.microsoft.com/office/powerpoint/2010/main" val="135849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PLACENTA AND UMBILICAL CORD.</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9745" y="1925782"/>
            <a:ext cx="7730837" cy="4211781"/>
          </a:xfrm>
        </p:spPr>
      </p:pic>
    </p:spTree>
    <p:extLst>
      <p:ext uri="{BB962C8B-B14F-4D97-AF65-F5344CB8AC3E}">
        <p14:creationId xmlns:p14="http://schemas.microsoft.com/office/powerpoint/2010/main" val="21082232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PLACENTA AND UMBILICAL CORD- DETAILS OF PLACENTA AND UMBILICAL CORD</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7236" y="1846263"/>
            <a:ext cx="8548255" cy="4346719"/>
          </a:xfrm>
        </p:spPr>
      </p:pic>
    </p:spTree>
    <p:extLst>
      <p:ext uri="{BB962C8B-B14F-4D97-AF65-F5344CB8AC3E}">
        <p14:creationId xmlns:p14="http://schemas.microsoft.com/office/powerpoint/2010/main" val="311809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0982" y="1898072"/>
            <a:ext cx="7230499" cy="4156363"/>
          </a:xfrm>
        </p:spPr>
      </p:pic>
    </p:spTree>
    <p:extLst>
      <p:ext uri="{BB962C8B-B14F-4D97-AF65-F5344CB8AC3E}">
        <p14:creationId xmlns:p14="http://schemas.microsoft.com/office/powerpoint/2010/main" val="17397325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PLACENTA AND UMBILICAL CORD- FETAL ASPECT OF PLACENTA.</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3055" y="2147455"/>
            <a:ext cx="9922625" cy="3865418"/>
          </a:xfrm>
        </p:spPr>
      </p:pic>
    </p:spTree>
    <p:extLst>
      <p:ext uri="{BB962C8B-B14F-4D97-AF65-F5344CB8AC3E}">
        <p14:creationId xmlns:p14="http://schemas.microsoft.com/office/powerpoint/2010/main" val="8994210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FOETAL CIRCULATION</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4836" y="1737360"/>
            <a:ext cx="8021781" cy="4536945"/>
          </a:xfrm>
        </p:spPr>
      </p:pic>
    </p:spTree>
    <p:extLst>
      <p:ext uri="{BB962C8B-B14F-4D97-AF65-F5344CB8AC3E}">
        <p14:creationId xmlns:p14="http://schemas.microsoft.com/office/powerpoint/2010/main" val="30792053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CONNECTION</a:t>
            </a:r>
            <a:endParaRPr lang="en-US" dirty="0"/>
          </a:p>
        </p:txBody>
      </p:sp>
      <p:sp>
        <p:nvSpPr>
          <p:cNvPr id="3" name="Content Placeholder 2"/>
          <p:cNvSpPr>
            <a:spLocks noGrp="1"/>
          </p:cNvSpPr>
          <p:nvPr>
            <p:ph idx="1"/>
          </p:nvPr>
        </p:nvSpPr>
        <p:spPr/>
        <p:txBody>
          <a:bodyPr>
            <a:normAutofit/>
          </a:bodyPr>
          <a:lstStyle/>
          <a:p>
            <a:r>
              <a:rPr lang="en-US" sz="3600" dirty="0"/>
              <a:t>Placenta </a:t>
            </a:r>
            <a:r>
              <a:rPr lang="en-US" sz="3600" dirty="0" err="1"/>
              <a:t>previa</a:t>
            </a:r>
            <a:r>
              <a:rPr lang="en-US" sz="3600" dirty="0"/>
              <a:t>-placenta or part of it may become implanted in the inferior portion of the uterus, near or covering the internal </a:t>
            </a:r>
            <a:r>
              <a:rPr lang="en-US" sz="3600" dirty="0" err="1"/>
              <a:t>os</a:t>
            </a:r>
            <a:r>
              <a:rPr lang="en-US" sz="3600" dirty="0"/>
              <a:t> of the cervix</a:t>
            </a:r>
            <a:r>
              <a:rPr lang="en-US" sz="3600" dirty="0" smtClean="0"/>
              <a:t>.</a:t>
            </a:r>
          </a:p>
          <a:p>
            <a:r>
              <a:rPr lang="en-US" sz="3600" dirty="0" smtClean="0"/>
              <a:t>Occurs </a:t>
            </a:r>
            <a:r>
              <a:rPr lang="en-US" sz="3600" dirty="0"/>
              <a:t>in approximately 1 in 250 live </a:t>
            </a:r>
            <a:r>
              <a:rPr lang="en-US" sz="3600" dirty="0" smtClean="0"/>
              <a:t>births.</a:t>
            </a:r>
          </a:p>
          <a:p>
            <a:r>
              <a:rPr lang="en-US" sz="3600" dirty="0"/>
              <a:t>It is dangerous to the fetus because it may cause premature birth and intrauterine hypoxia due to maternal bleeding.  </a:t>
            </a:r>
          </a:p>
        </p:txBody>
      </p:sp>
    </p:spTree>
    <p:extLst>
      <p:ext uri="{BB962C8B-B14F-4D97-AF65-F5344CB8AC3E}">
        <p14:creationId xmlns:p14="http://schemas.microsoft.com/office/powerpoint/2010/main" val="32541434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CONNECTION</a:t>
            </a:r>
          </a:p>
        </p:txBody>
      </p:sp>
      <p:sp>
        <p:nvSpPr>
          <p:cNvPr id="3" name="Content Placeholder 2"/>
          <p:cNvSpPr>
            <a:spLocks noGrp="1"/>
          </p:cNvSpPr>
          <p:nvPr>
            <p:ph idx="1"/>
          </p:nvPr>
        </p:nvSpPr>
        <p:spPr/>
        <p:txBody>
          <a:bodyPr>
            <a:noAutofit/>
          </a:bodyPr>
          <a:lstStyle/>
          <a:p>
            <a:pPr marL="0" indent="0">
              <a:buNone/>
            </a:pPr>
            <a:r>
              <a:rPr lang="en-US" sz="3600" dirty="0" smtClean="0"/>
              <a:t>1.What </a:t>
            </a:r>
            <a:r>
              <a:rPr lang="en-US" sz="3600" dirty="0"/>
              <a:t>is the significance of gastrulation? </a:t>
            </a:r>
          </a:p>
          <a:p>
            <a:pPr marL="0" indent="0">
              <a:buNone/>
            </a:pPr>
            <a:r>
              <a:rPr lang="en-US" sz="3600" dirty="0" smtClean="0"/>
              <a:t>2.How </a:t>
            </a:r>
            <a:r>
              <a:rPr lang="en-US" sz="3600" dirty="0"/>
              <a:t>do the three primary germ layers form? </a:t>
            </a:r>
            <a:endParaRPr lang="en-US" sz="3600" dirty="0" smtClean="0"/>
          </a:p>
          <a:p>
            <a:pPr marL="0" indent="0">
              <a:buNone/>
            </a:pPr>
            <a:r>
              <a:rPr lang="en-US" sz="3600" dirty="0" smtClean="0"/>
              <a:t>3.Why </a:t>
            </a:r>
            <a:r>
              <a:rPr lang="en-US" sz="3600" dirty="0"/>
              <a:t>are they </a:t>
            </a:r>
            <a:r>
              <a:rPr lang="en-US" sz="3600" dirty="0" smtClean="0"/>
              <a:t>important?</a:t>
            </a:r>
          </a:p>
          <a:p>
            <a:pPr marL="0" indent="0">
              <a:buNone/>
            </a:pPr>
            <a:r>
              <a:rPr lang="en-US" sz="3600" dirty="0" smtClean="0"/>
              <a:t>4.What </a:t>
            </a:r>
            <a:r>
              <a:rPr lang="en-US" sz="3600" dirty="0"/>
              <a:t>is the function of the </a:t>
            </a:r>
            <a:r>
              <a:rPr lang="en-US" sz="3600" dirty="0" smtClean="0"/>
              <a:t>notochord?</a:t>
            </a:r>
          </a:p>
          <a:p>
            <a:pPr marL="0" indent="0">
              <a:buNone/>
            </a:pPr>
            <a:r>
              <a:rPr lang="en-US" sz="3600" dirty="0" smtClean="0"/>
              <a:t>5.Describe </a:t>
            </a:r>
            <a:r>
              <a:rPr lang="en-US" sz="3600" dirty="0"/>
              <a:t>how </a:t>
            </a:r>
            <a:r>
              <a:rPr lang="en-US" sz="3600" dirty="0" err="1"/>
              <a:t>neurulation</a:t>
            </a:r>
            <a:r>
              <a:rPr lang="en-US" sz="3600" dirty="0"/>
              <a:t> occurs. Why is it </a:t>
            </a:r>
            <a:r>
              <a:rPr lang="en-US" sz="3600" dirty="0" smtClean="0"/>
              <a:t>important?</a:t>
            </a:r>
          </a:p>
          <a:p>
            <a:pPr marL="0" indent="0">
              <a:buNone/>
            </a:pPr>
            <a:r>
              <a:rPr lang="en-US" sz="3600" dirty="0" smtClean="0"/>
              <a:t>6.What </a:t>
            </a:r>
            <a:r>
              <a:rPr lang="en-US" sz="3600" dirty="0"/>
              <a:t>are the functions of </a:t>
            </a:r>
            <a:r>
              <a:rPr lang="en-US" sz="3600" dirty="0" err="1" smtClean="0"/>
              <a:t>somites</a:t>
            </a:r>
            <a:r>
              <a:rPr lang="en-US" sz="3600" dirty="0" smtClean="0"/>
              <a:t>?</a:t>
            </a:r>
          </a:p>
        </p:txBody>
      </p:sp>
    </p:spTree>
    <p:extLst>
      <p:ext uri="{BB962C8B-B14F-4D97-AF65-F5344CB8AC3E}">
        <p14:creationId xmlns:p14="http://schemas.microsoft.com/office/powerpoint/2010/main" val="32888253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CONNECTION</a:t>
            </a:r>
          </a:p>
        </p:txBody>
      </p:sp>
      <p:sp>
        <p:nvSpPr>
          <p:cNvPr id="3" name="Content Placeholder 2"/>
          <p:cNvSpPr>
            <a:spLocks noGrp="1"/>
          </p:cNvSpPr>
          <p:nvPr>
            <p:ph idx="1"/>
          </p:nvPr>
        </p:nvSpPr>
        <p:spPr/>
        <p:txBody>
          <a:bodyPr/>
          <a:lstStyle/>
          <a:p>
            <a:pPr marL="0" indent="0">
              <a:buNone/>
            </a:pPr>
            <a:r>
              <a:rPr lang="en-US" sz="3600" dirty="0"/>
              <a:t>7.How does the cardiovascular system develop?</a:t>
            </a:r>
          </a:p>
          <a:p>
            <a:pPr marL="0" indent="0">
              <a:buNone/>
            </a:pPr>
            <a:r>
              <a:rPr lang="en-US" sz="3600" dirty="0"/>
              <a:t>8.How does the placenta form, and what is its importance?</a:t>
            </a:r>
          </a:p>
          <a:p>
            <a:endParaRPr lang="en-US" sz="3600" dirty="0"/>
          </a:p>
          <a:p>
            <a:endParaRPr lang="en-US" dirty="0"/>
          </a:p>
        </p:txBody>
      </p:sp>
    </p:spTree>
    <p:extLst>
      <p:ext uri="{BB962C8B-B14F-4D97-AF65-F5344CB8AC3E}">
        <p14:creationId xmlns:p14="http://schemas.microsoft.com/office/powerpoint/2010/main" val="40832213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THE END</a:t>
            </a:r>
            <a:endParaRPr lang="en-US" sz="96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9600" dirty="0" smtClean="0"/>
              <a:t>THANK YOU</a:t>
            </a:r>
            <a:endParaRPr lang="en-US" sz="9600" dirty="0"/>
          </a:p>
        </p:txBody>
      </p:sp>
    </p:spTree>
    <p:extLst>
      <p:ext uri="{BB962C8B-B14F-4D97-AF65-F5344CB8AC3E}">
        <p14:creationId xmlns:p14="http://schemas.microsoft.com/office/powerpoint/2010/main" val="2794924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7019" y="1846263"/>
            <a:ext cx="8387376" cy="4319010"/>
          </a:xfrm>
        </p:spPr>
      </p:pic>
    </p:spTree>
    <p:extLst>
      <p:ext uri="{BB962C8B-B14F-4D97-AF65-F5344CB8AC3E}">
        <p14:creationId xmlns:p14="http://schemas.microsoft.com/office/powerpoint/2010/main" val="1975701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800</TotalTime>
  <Words>3279</Words>
  <Application>Microsoft Office PowerPoint</Application>
  <PresentationFormat>Widescreen</PresentationFormat>
  <Paragraphs>251</Paragraphs>
  <Slides>85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85</vt:i4>
      </vt:variant>
    </vt:vector>
  </HeadingPairs>
  <TitlesOfParts>
    <vt:vector size="88" baseType="lpstr">
      <vt:lpstr>Calibri</vt:lpstr>
      <vt:lpstr>Calibri Light</vt:lpstr>
      <vt:lpstr>Retrospect</vt:lpstr>
      <vt:lpstr>DEVELOPMENT AND INHERITANCE</vt:lpstr>
      <vt:lpstr>THIRD WEEK OF DEVELOPMENT</vt:lpstr>
      <vt:lpstr>THIRD WEEK OF DEVELOPMENT</vt:lpstr>
      <vt:lpstr>GASTRULATION</vt:lpstr>
      <vt:lpstr>GASTRULATION</vt:lpstr>
      <vt:lpstr>GASTRULATION INVOLVES THE REARRANGEMENT AND MIGRATION OF CELLS FROM THE EPIBLAST.</vt:lpstr>
      <vt:lpstr>DORSAL AND PARTIAL SECTIONAL VIEWS OF EMBRYONIC DISC, ABOUT 15 DAYS AFTER FERTILIZATION </vt:lpstr>
      <vt:lpstr>PowerPoint Presentation</vt:lpstr>
      <vt:lpstr>PowerPoint Presentation</vt:lpstr>
      <vt:lpstr>   TRANSVERSE SECTION OF TRILAMINAR EMBRYONIC DISC,ABOUT 16 DAYS AFTER FERTILIZATION</vt:lpstr>
      <vt:lpstr>DORSAL AND PARTIAL SECTIONAL VIEWS OF TRILAMINAR EMBRYONIC DISC,ABOUT 16 DAYS AFTER FERTILIZATION.</vt:lpstr>
      <vt:lpstr>SAGITTAL SECTION OF TRILAMINAR EMBRYONIC DISC,ABOUT 16 DAYS AFTER FERTILIZATION</vt:lpstr>
      <vt:lpstr>NEURULATION AND THE DEVELOPMENT OF SOMITES- TRANSVERSE SECTIONS</vt:lpstr>
      <vt:lpstr>NEURULATION AND THE DEVELOPMENT OF SOMITES-TRANSVERSE SECTIONS </vt:lpstr>
      <vt:lpstr>NEURULATION AND THE DEVELOPMENT OF SOMITES-TRANSVERSE SECTIONS </vt:lpstr>
      <vt:lpstr>NEURULATION AND THE DEVELOPMENT OF SOMITES. </vt:lpstr>
      <vt:lpstr>GASTRULATION</vt:lpstr>
      <vt:lpstr>GASTRULATION</vt:lpstr>
      <vt:lpstr>GASTRULATION</vt:lpstr>
      <vt:lpstr>GASTRULATION</vt:lpstr>
      <vt:lpstr>GASTRULATION</vt:lpstr>
      <vt:lpstr>GASTRULATION</vt:lpstr>
      <vt:lpstr>GASTRULATION</vt:lpstr>
      <vt:lpstr>GASTRULATION</vt:lpstr>
      <vt:lpstr>STRUCTURES PRODUCED BY THE THREE PRIMARY GERM LAYERS.</vt:lpstr>
      <vt:lpstr>ENDODERM</vt:lpstr>
      <vt:lpstr>ENDODERM</vt:lpstr>
      <vt:lpstr> MESODERM</vt:lpstr>
      <vt:lpstr> MESODERM</vt:lpstr>
      <vt:lpstr>ECTODERM</vt:lpstr>
      <vt:lpstr>ECTODERM</vt:lpstr>
      <vt:lpstr>ESTABLISHMENT OF THE BODY AXES</vt:lpstr>
      <vt:lpstr>ESTABLISHMENT OF THE BODY AXES</vt:lpstr>
      <vt:lpstr>ESTABLISHMENT OF THE BODY AXES</vt:lpstr>
      <vt:lpstr>ESTABLISHMENT OF THE BODY AXES</vt:lpstr>
      <vt:lpstr>FATE MAP ESTABLISHED DURING GASTRULATION</vt:lpstr>
      <vt:lpstr>FATE MAP ESTABLISHED DURING GASTRULATION</vt:lpstr>
      <vt:lpstr>FATE MAP ESTABLISHED DURING GASTRULATION</vt:lpstr>
      <vt:lpstr>GROWTH OF THE EMBRYONIC DISC</vt:lpstr>
      <vt:lpstr>GROWTH OF THE EMBRYONIC DISC</vt:lpstr>
      <vt:lpstr>GROWTH OF THE EMBRYONIC DISC</vt:lpstr>
      <vt:lpstr>GROWTH OF THE EMBRYONIC DISC</vt:lpstr>
      <vt:lpstr>NEURULATION</vt:lpstr>
      <vt:lpstr>NEURULATION AND THE DEVELOPMENT OF SOMITES-DORSAL VIEWS</vt:lpstr>
      <vt:lpstr>NEURULATION AND THE DEVELOPMENT OF SOMITES-DORSAL VIEWS </vt:lpstr>
      <vt:lpstr>NEURULATION AND THE DEVELOPMENT OF SOMITES-DORSAL VIEWS.</vt:lpstr>
      <vt:lpstr>NEURULATION AND THE DEVELOPMENT OF SOMITES-DORSAL VIEWS. </vt:lpstr>
      <vt:lpstr>NEURULATION</vt:lpstr>
      <vt:lpstr>NEURULATION</vt:lpstr>
      <vt:lpstr>NEURULATION</vt:lpstr>
      <vt:lpstr>CLINICAL CONNECTION</vt:lpstr>
      <vt:lpstr>CLINICAL CONNECTION</vt:lpstr>
      <vt:lpstr>DEVELOPMENT OF SOMITES </vt:lpstr>
      <vt:lpstr>DEVELOPMENT OF SOMITES </vt:lpstr>
      <vt:lpstr>DEVELOPMENT OF SOMITES </vt:lpstr>
      <vt:lpstr>DEVELOPMENT OF SOMITES </vt:lpstr>
      <vt:lpstr>DEVELOPMENT OF THE INTRAEMBRYONIC COELOM </vt:lpstr>
      <vt:lpstr>DEVELOPMENT OF THE INTRAEMBRYONIC COELOM </vt:lpstr>
      <vt:lpstr>DEVELOPMENT OF THE INTRAEMBRYONIC COELOM </vt:lpstr>
      <vt:lpstr>DEVELOPMENT OF THE CARDIOVASCULAR SYSTEM </vt:lpstr>
      <vt:lpstr>DEVELOPMENT OF THE CARDIOVASCULAR SYSTEM </vt:lpstr>
      <vt:lpstr>DEVELOPMENT OF THE CARDIOVASCULAR SYSTEM </vt:lpstr>
      <vt:lpstr>DEVELOPMENT OF THE CARDIOVASCULAR SYSTEM.</vt:lpstr>
      <vt:lpstr>DEVELOPMENT OF THE CARDIOVASCULAR SYSTEM.</vt:lpstr>
      <vt:lpstr>DEVELOPMENT OF THE CARDIOVASCULAR SYSTEM.</vt:lpstr>
      <vt:lpstr>DEVELOPMENT OF THE CHORIONIC VILLI AND PLACENTA</vt:lpstr>
      <vt:lpstr>DEVELOPMENT OF THE CHORIONIC VILLI AND PLACENTA</vt:lpstr>
      <vt:lpstr>DEVELOPMENT OF THE CHORIONIC VILLI AND PLACENTA</vt:lpstr>
      <vt:lpstr>DEVELOPMENT OF THE CHORIONIC VILLI AND PLACENTA</vt:lpstr>
      <vt:lpstr>DEVELOPMENT OF THE CHORIONIC VILLI AND PLACENTA</vt:lpstr>
      <vt:lpstr>DEVELOPMENT OF THE CHORIONIC VILLI AND PLACENTA</vt:lpstr>
      <vt:lpstr>DEVELOPMENT OF THE CHORIONIC VILLI AND PLACENTA</vt:lpstr>
      <vt:lpstr>DEVELOPMENT OF THE CHORIONIC VILLI AND PLACENTA</vt:lpstr>
      <vt:lpstr>DEVELOPMENT OF THE CHORIONIC VILLI AND PLACENTA</vt:lpstr>
      <vt:lpstr>DEVELOPMENT OF CHORIONIC VILLI-FRONTAL SECTION THROUGH UTERUS SHOWING BLASTOCYST, ABOUT 13 DAYS AFTER FERTILIZATION </vt:lpstr>
      <vt:lpstr>DEVELOPMENT OF CHORIONIC VILLI- DETAILS OF TWO CHORIONIC VILLI, ABOUT 21 DAYS AFTER FERTILIZATION.</vt:lpstr>
      <vt:lpstr>DEVELOPMENT OF CHORIONIC VILLI. </vt:lpstr>
      <vt:lpstr>PLACENTA AND UMBILICAL CORD.</vt:lpstr>
      <vt:lpstr>PLACENTA AND UMBILICAL CORD- DETAILS OF PLACENTA AND UMBILICAL CORD</vt:lpstr>
      <vt:lpstr>PLACENTA AND UMBILICAL CORD- FETAL ASPECT OF PLACENTA.</vt:lpstr>
      <vt:lpstr>FOETAL CIRCULATION</vt:lpstr>
      <vt:lpstr>CLINICAL CONNECTION</vt:lpstr>
      <vt:lpstr>CLINICAL CONNECTION</vt:lpstr>
      <vt:lpstr>CLINICAL CONNECTION</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INHERITANCE</dc:title>
  <dc:creator>user</dc:creator>
  <cp:lastModifiedBy>user</cp:lastModifiedBy>
  <cp:revision>43</cp:revision>
  <dcterms:created xsi:type="dcterms:W3CDTF">2020-10-18T07:43:10Z</dcterms:created>
  <dcterms:modified xsi:type="dcterms:W3CDTF">2020-11-01T19:55:57Z</dcterms:modified>
</cp:coreProperties>
</file>